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7" r:id="rId4"/>
  </p:sldMasterIdLst>
  <p:notesMasterIdLst>
    <p:notesMasterId r:id="rId17"/>
  </p:notesMasterIdLst>
  <p:handoutMasterIdLst>
    <p:handoutMasterId r:id="rId18"/>
  </p:handoutMasterIdLst>
  <p:sldIdLst>
    <p:sldId id="276" r:id="rId5"/>
    <p:sldId id="257" r:id="rId6"/>
    <p:sldId id="299" r:id="rId7"/>
    <p:sldId id="281" r:id="rId8"/>
    <p:sldId id="300" r:id="rId9"/>
    <p:sldId id="279" r:id="rId10"/>
    <p:sldId id="301" r:id="rId11"/>
    <p:sldId id="302" r:id="rId12"/>
    <p:sldId id="303" r:id="rId13"/>
    <p:sldId id="298" r:id="rId14"/>
    <p:sldId id="305" r:id="rId15"/>
    <p:sldId id="30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61D89-375F-42C0-90F0-AA223CE4625C}" v="689" dt="2024-06-25T19:49:34.385"/>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327" autoAdjust="0"/>
  </p:normalViewPr>
  <p:slideViewPr>
    <p:cSldViewPr snapToGrid="0">
      <p:cViewPr varScale="1">
        <p:scale>
          <a:sx n="69" d="100"/>
          <a:sy n="69" d="100"/>
        </p:scale>
        <p:origin x="960" y="78"/>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7/2/2024</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22.072"/>
    </inkml:context>
    <inkml:brush xml:id="br0">
      <inkml:brushProperty name="width" value="0.35" units="cm"/>
      <inkml:brushProperty name="height" value="0.35" units="cm"/>
      <inkml:brushProperty name="color" value="#5B2D90"/>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45.221"/>
    </inkml:context>
    <inkml:brush xml:id="br0">
      <inkml:brushProperty name="width" value="0.35" units="cm"/>
      <inkml:brushProperty name="height" value="0.35" units="cm"/>
      <inkml:brushProperty name="color" value="#5B2D90"/>
    </inkml:brush>
  </inkml:definitions>
  <inkml:trace contextRef="#ctx0" brushRef="#br0">1 1 24575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46.840"/>
    </inkml:context>
    <inkml:brush xml:id="br0">
      <inkml:brushProperty name="width" value="0.35" units="cm"/>
      <inkml:brushProperty name="height" value="0.35" units="cm"/>
      <inkml:brushProperty name="color" value="#5B2D90"/>
    </inkml:brush>
  </inkml:definitions>
  <inkml:trace contextRef="#ctx0" brushRef="#br0">1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8:13.069"/>
    </inkml:context>
    <inkml:brush xml:id="br0">
      <inkml:brushProperty name="width" value="0.35" units="cm"/>
      <inkml:brushProperty name="height" value="0.35" units="cm"/>
      <inkml:brushProperty name="color" value="#33CCFF"/>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8:14.572"/>
    </inkml:context>
    <inkml:brush xml:id="br0">
      <inkml:brushProperty name="width" value="0.35" units="cm"/>
      <inkml:brushProperty name="height" value="0.35" units="cm"/>
      <inkml:brushProperty name="color" value="#33CCFF"/>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8:17.009"/>
    </inkml:context>
    <inkml:brush xml:id="br0">
      <inkml:brushProperty name="width" value="0.35" units="cm"/>
      <inkml:brushProperty name="height" value="0.35" units="cm"/>
      <inkml:brushProperty name="color" value="#33CCFF"/>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9:20.251"/>
    </inkml:context>
    <inkml:brush xml:id="br0">
      <inkml:brushProperty name="width" value="0.35" units="cm"/>
      <inkml:brushProperty name="height" value="0.35" units="cm"/>
      <inkml:brushProperty name="color" value="#5B2D90"/>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9:21.933"/>
    </inkml:context>
    <inkml:brush xml:id="br0">
      <inkml:brushProperty name="width" value="0.35" units="cm"/>
      <inkml:brushProperty name="height" value="0.35" units="cm"/>
      <inkml:brushProperty name="color" value="#5B2D90"/>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9:24.522"/>
    </inkml:context>
    <inkml:brush xml:id="br0">
      <inkml:brushProperty name="width" value="0.35" units="cm"/>
      <inkml:brushProperty name="height" value="0.35" units="cm"/>
      <inkml:brushProperty name="color" value="#5B2D90"/>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9:27.113"/>
    </inkml:context>
    <inkml:brush xml:id="br0">
      <inkml:brushProperty name="width" value="0.35" units="cm"/>
      <inkml:brushProperty name="height" value="0.35" units="cm"/>
      <inkml:brushProperty name="color" value="#5B2D90"/>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23.975"/>
    </inkml:context>
    <inkml:brush xml:id="br0">
      <inkml:brushProperty name="width" value="0.35" units="cm"/>
      <inkml:brushProperty name="height" value="0.35" units="cm"/>
      <inkml:brushProperty name="color" value="#5B2D90"/>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25.577"/>
    </inkml:context>
    <inkml:brush xml:id="br0">
      <inkml:brushProperty name="width" value="0.35" units="cm"/>
      <inkml:brushProperty name="height" value="0.35" units="cm"/>
      <inkml:brushProperty name="color" value="#5B2D90"/>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30.294"/>
    </inkml:context>
    <inkml:brush xml:id="br0">
      <inkml:brushProperty name="width" value="0.35" units="cm"/>
      <inkml:brushProperty name="height" value="0.35" units="cm"/>
      <inkml:brushProperty name="color" value="#5B2D90"/>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31.674"/>
    </inkml:context>
    <inkml:brush xml:id="br0">
      <inkml:brushProperty name="width" value="0.35" units="cm"/>
      <inkml:brushProperty name="height" value="0.35" units="cm"/>
      <inkml:brushProperty name="color" value="#5B2D90"/>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36.605"/>
    </inkml:context>
    <inkml:brush xml:id="br0">
      <inkml:brushProperty name="width" value="0.35" units="cm"/>
      <inkml:brushProperty name="height" value="0.35" units="cm"/>
      <inkml:brushProperty name="color" value="#5B2D90"/>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39.270"/>
    </inkml:context>
    <inkml:brush xml:id="br0">
      <inkml:brushProperty name="width" value="0.35" units="cm"/>
      <inkml:brushProperty name="height" value="0.35" units="cm"/>
      <inkml:brushProperty name="color" value="#5B2D90"/>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40.793"/>
    </inkml:context>
    <inkml:brush xml:id="br0">
      <inkml:brushProperty name="width" value="0.35" units="cm"/>
      <inkml:brushProperty name="height" value="0.35" units="cm"/>
      <inkml:brushProperty name="color" value="#5B2D90"/>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1T16:36:42.879"/>
    </inkml:context>
    <inkml:brush xml:id="br0">
      <inkml:brushProperty name="width" value="0.35" units="cm"/>
      <inkml:brushProperty name="height" value="0.35" units="cm"/>
      <inkml:brushProperty name="color" value="#5B2D90"/>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7/2/2024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10</a:t>
            </a:fld>
            <a:endParaRPr lang="en-US" dirty="0"/>
          </a:p>
        </p:txBody>
      </p:sp>
    </p:spTree>
    <p:extLst>
      <p:ext uri="{BB962C8B-B14F-4D97-AF65-F5344CB8AC3E}">
        <p14:creationId xmlns:p14="http://schemas.microsoft.com/office/powerpoint/2010/main" val="52409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11</a:t>
            </a:fld>
            <a:endParaRPr lang="en-US" dirty="0"/>
          </a:p>
        </p:txBody>
      </p:sp>
    </p:spTree>
    <p:extLst>
      <p:ext uri="{BB962C8B-B14F-4D97-AF65-F5344CB8AC3E}">
        <p14:creationId xmlns:p14="http://schemas.microsoft.com/office/powerpoint/2010/main" val="10944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3</a:t>
            </a:fld>
            <a:endParaRPr lang="en-US" dirty="0"/>
          </a:p>
        </p:txBody>
      </p:sp>
    </p:spTree>
    <p:extLst>
      <p:ext uri="{BB962C8B-B14F-4D97-AF65-F5344CB8AC3E}">
        <p14:creationId xmlns:p14="http://schemas.microsoft.com/office/powerpoint/2010/main" val="394344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4</a:t>
            </a:fld>
            <a:endParaRPr lang="en-US" dirty="0"/>
          </a:p>
        </p:txBody>
      </p:sp>
    </p:spTree>
    <p:extLst>
      <p:ext uri="{BB962C8B-B14F-4D97-AF65-F5344CB8AC3E}">
        <p14:creationId xmlns:p14="http://schemas.microsoft.com/office/powerpoint/2010/main" val="228485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5</a:t>
            </a:fld>
            <a:endParaRPr lang="en-US" dirty="0"/>
          </a:p>
        </p:txBody>
      </p:sp>
    </p:spTree>
    <p:extLst>
      <p:ext uri="{BB962C8B-B14F-4D97-AF65-F5344CB8AC3E}">
        <p14:creationId xmlns:p14="http://schemas.microsoft.com/office/powerpoint/2010/main" val="110209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6</a:t>
            </a:fld>
            <a:endParaRPr lang="en-US" dirty="0"/>
          </a:p>
        </p:txBody>
      </p:sp>
    </p:spTree>
    <p:extLst>
      <p:ext uri="{BB962C8B-B14F-4D97-AF65-F5344CB8AC3E}">
        <p14:creationId xmlns:p14="http://schemas.microsoft.com/office/powerpoint/2010/main" val="123766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7</a:t>
            </a:fld>
            <a:endParaRPr lang="en-US" dirty="0"/>
          </a:p>
        </p:txBody>
      </p:sp>
    </p:spTree>
    <p:extLst>
      <p:ext uri="{BB962C8B-B14F-4D97-AF65-F5344CB8AC3E}">
        <p14:creationId xmlns:p14="http://schemas.microsoft.com/office/powerpoint/2010/main" val="257643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8</a:t>
            </a:fld>
            <a:endParaRPr lang="en-US" dirty="0"/>
          </a:p>
        </p:txBody>
      </p:sp>
    </p:spTree>
    <p:extLst>
      <p:ext uri="{BB962C8B-B14F-4D97-AF65-F5344CB8AC3E}">
        <p14:creationId xmlns:p14="http://schemas.microsoft.com/office/powerpoint/2010/main" val="129683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9</a:t>
            </a:fld>
            <a:endParaRPr lang="en-US" dirty="0"/>
          </a:p>
        </p:txBody>
      </p:sp>
    </p:spTree>
    <p:extLst>
      <p:ext uri="{BB962C8B-B14F-4D97-AF65-F5344CB8AC3E}">
        <p14:creationId xmlns:p14="http://schemas.microsoft.com/office/powerpoint/2010/main" val="138457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28137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56693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18094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4418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31360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4697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20369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4770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0178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012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4180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91980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D0C49A9B-EBDE-4047-884B-0860623D6391}"/>
              </a:ext>
            </a:extLst>
          </p:cNvPr>
          <p:cNvSpPr>
            <a:spLocks noGrp="1"/>
          </p:cNvSpPr>
          <p:nvPr>
            <p:ph type="ctrTitle" hasCustomPrompt="1"/>
          </p:nvPr>
        </p:nvSpPr>
        <p:spPr>
          <a:xfrm>
            <a:off x="1085851" y="2165174"/>
            <a:ext cx="6118224" cy="1554480"/>
          </a:xfrm>
        </p:spPr>
        <p:txBody>
          <a:bodyPr anchor="b">
            <a:noAutofit/>
          </a:bodyPr>
          <a:lstStyle>
            <a:lvl1pPr algn="ctr">
              <a:defRPr/>
            </a:lvl1pPr>
          </a:lstStyle>
          <a:p>
            <a:r>
              <a:rPr lang="en-US" dirty="0"/>
              <a:t>Click to add title</a:t>
            </a:r>
          </a:p>
        </p:txBody>
      </p:sp>
      <p:sp>
        <p:nvSpPr>
          <p:cNvPr id="35" name="Picture Placeholder 31">
            <a:extLst>
              <a:ext uri="{FF2B5EF4-FFF2-40B4-BE49-F238E27FC236}">
                <a16:creationId xmlns:a16="http://schemas.microsoft.com/office/drawing/2014/main" id="{99CD77F7-3095-4517-B300-DE93875DE53E}"/>
              </a:ext>
            </a:extLst>
          </p:cNvPr>
          <p:cNvSpPr>
            <a:spLocks noGrp="1"/>
          </p:cNvSpPr>
          <p:nvPr>
            <p:ph type="pic" sz="quarter" idx="13" hasCustomPrompt="1"/>
          </p:nvPr>
        </p:nvSpPr>
        <p:spPr>
          <a:xfrm>
            <a:off x="8329613" y="0"/>
            <a:ext cx="3862387" cy="2286000"/>
          </a:xfrm>
        </p:spPr>
        <p:txBody>
          <a:bodyPr>
            <a:normAutofit/>
          </a:bodyPr>
          <a:lstStyle>
            <a:lvl1pPr marL="0" indent="0" algn="ctr">
              <a:buNone/>
              <a:defRPr sz="1800"/>
            </a:lvl1pPr>
          </a:lstStyle>
          <a:p>
            <a:r>
              <a:rPr lang="en-US" dirty="0"/>
              <a:t>Click icon to add photo</a:t>
            </a:r>
          </a:p>
        </p:txBody>
      </p:sp>
      <p:sp>
        <p:nvSpPr>
          <p:cNvPr id="36" name="Picture Placeholder 31">
            <a:extLst>
              <a:ext uri="{FF2B5EF4-FFF2-40B4-BE49-F238E27FC236}">
                <a16:creationId xmlns:a16="http://schemas.microsoft.com/office/drawing/2014/main" id="{F31ECFCC-4520-48AB-A8A1-AF9FC0C055B8}"/>
              </a:ext>
            </a:extLst>
          </p:cNvPr>
          <p:cNvSpPr>
            <a:spLocks noGrp="1"/>
          </p:cNvSpPr>
          <p:nvPr>
            <p:ph type="pic" sz="quarter" idx="14" hasCustomPrompt="1"/>
          </p:nvPr>
        </p:nvSpPr>
        <p:spPr>
          <a:xfrm>
            <a:off x="8329200" y="2286000"/>
            <a:ext cx="3862387" cy="2286000"/>
          </a:xfrm>
        </p:spPr>
        <p:txBody>
          <a:bodyPr>
            <a:normAutofit/>
          </a:bodyPr>
          <a:lstStyle>
            <a:lvl1pPr marL="0" indent="0" algn="ctr">
              <a:buNone/>
              <a:defRPr sz="1800"/>
            </a:lvl1pPr>
          </a:lstStyle>
          <a:p>
            <a:r>
              <a:rPr lang="en-US" dirty="0"/>
              <a:t>Click icon to add photo</a:t>
            </a:r>
          </a:p>
        </p:txBody>
      </p:sp>
      <p:sp>
        <p:nvSpPr>
          <p:cNvPr id="37" name="Picture Placeholder 31">
            <a:extLst>
              <a:ext uri="{FF2B5EF4-FFF2-40B4-BE49-F238E27FC236}">
                <a16:creationId xmlns:a16="http://schemas.microsoft.com/office/drawing/2014/main" id="{0FDBD13C-46E7-4BB9-957D-DE2A5925521A}"/>
              </a:ext>
            </a:extLst>
          </p:cNvPr>
          <p:cNvSpPr>
            <a:spLocks noGrp="1"/>
          </p:cNvSpPr>
          <p:nvPr>
            <p:ph type="pic" sz="quarter" idx="15" hasCustomPrompt="1"/>
          </p:nvPr>
        </p:nvSpPr>
        <p:spPr>
          <a:xfrm>
            <a:off x="8329200" y="4572000"/>
            <a:ext cx="3862387" cy="2286000"/>
          </a:xfrm>
        </p:spPr>
        <p:txBody>
          <a:bodyPr>
            <a:normAutofit/>
          </a:bodyPr>
          <a:lstStyle>
            <a:lvl1pPr marL="0" indent="0" algn="ctr">
              <a:buNone/>
              <a:defRPr sz="1800"/>
            </a:lvl1pPr>
          </a:lstStyle>
          <a:p>
            <a:r>
              <a:rPr lang="en-US" dirty="0"/>
              <a:t>Click icon to add photo</a:t>
            </a:r>
          </a:p>
        </p:txBody>
      </p:sp>
      <p:grpSp>
        <p:nvGrpSpPr>
          <p:cNvPr id="12" name="Group 11">
            <a:extLst>
              <a:ext uri="{FF2B5EF4-FFF2-40B4-BE49-F238E27FC236}">
                <a16:creationId xmlns:a16="http://schemas.microsoft.com/office/drawing/2014/main" id="{85B40728-32E0-44CE-8C68-1E68245C2999}"/>
              </a:ext>
              <a:ext uri="{C183D7F6-B498-43B3-948B-1728B52AA6E4}">
                <adec:decorative xmlns:adec="http://schemas.microsoft.com/office/drawing/2017/decorative" val="1"/>
              </a:ext>
            </a:extLst>
          </p:cNvPr>
          <p:cNvGrpSpPr/>
          <p:nvPr userDrawn="1"/>
        </p:nvGrpSpPr>
        <p:grpSpPr>
          <a:xfrm>
            <a:off x="3400874" y="4194521"/>
            <a:ext cx="1481845" cy="787628"/>
            <a:chOff x="4987925" y="2840038"/>
            <a:chExt cx="2216150" cy="1177924"/>
          </a:xfrm>
        </p:grpSpPr>
        <p:sp>
          <p:nvSpPr>
            <p:cNvPr id="13" name="Rectangle 12">
              <a:extLst>
                <a:ext uri="{FF2B5EF4-FFF2-40B4-BE49-F238E27FC236}">
                  <a16:creationId xmlns:a16="http://schemas.microsoft.com/office/drawing/2014/main" id="{40A6D99A-68F3-4E08-BB89-083CE0299CE2}"/>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4" name="Rectangle 13">
              <a:extLst>
                <a:ext uri="{FF2B5EF4-FFF2-40B4-BE49-F238E27FC236}">
                  <a16:creationId xmlns:a16="http://schemas.microsoft.com/office/drawing/2014/main" id="{8B4F5556-21F4-4E26-9504-49ADE7D84749}"/>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E0E1118C-DFA4-410C-961C-BE0488441C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16" name="Group 15">
              <a:extLst>
                <a:ext uri="{FF2B5EF4-FFF2-40B4-BE49-F238E27FC236}">
                  <a16:creationId xmlns:a16="http://schemas.microsoft.com/office/drawing/2014/main" id="{B5A8ECE6-B3E3-4761-A6AD-711AF71EEA0D}"/>
                </a:ext>
              </a:extLst>
            </p:cNvPr>
            <p:cNvGrpSpPr/>
            <p:nvPr/>
          </p:nvGrpSpPr>
          <p:grpSpPr>
            <a:xfrm>
              <a:off x="5614944" y="3117662"/>
              <a:ext cx="1009280" cy="464739"/>
              <a:chOff x="4432859" y="3200647"/>
              <a:chExt cx="1009280" cy="464739"/>
            </a:xfrm>
          </p:grpSpPr>
          <p:sp>
            <p:nvSpPr>
              <p:cNvPr id="24" name="Freeform: Shape 23">
                <a:extLst>
                  <a:ext uri="{FF2B5EF4-FFF2-40B4-BE49-F238E27FC236}">
                    <a16:creationId xmlns:a16="http://schemas.microsoft.com/office/drawing/2014/main" id="{5B1F0E3F-4B5E-4F5B-93A6-CE1017521BF1}"/>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B20599F0-ACFC-4223-A598-8FFAF21406AB}"/>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17" name="Group 16">
              <a:extLst>
                <a:ext uri="{FF2B5EF4-FFF2-40B4-BE49-F238E27FC236}">
                  <a16:creationId xmlns:a16="http://schemas.microsoft.com/office/drawing/2014/main" id="{C6703144-DA66-4EFB-B790-4E044756FF37}"/>
                </a:ext>
              </a:extLst>
            </p:cNvPr>
            <p:cNvGrpSpPr/>
            <p:nvPr/>
          </p:nvGrpSpPr>
          <p:grpSpPr>
            <a:xfrm>
              <a:off x="5679979" y="2915338"/>
              <a:ext cx="1080000" cy="1080000"/>
              <a:chOff x="4497894" y="2998323"/>
              <a:chExt cx="1080000" cy="1080000"/>
            </a:xfrm>
          </p:grpSpPr>
          <p:grpSp>
            <p:nvGrpSpPr>
              <p:cNvPr id="18" name="Group 17">
                <a:extLst>
                  <a:ext uri="{FF2B5EF4-FFF2-40B4-BE49-F238E27FC236}">
                    <a16:creationId xmlns:a16="http://schemas.microsoft.com/office/drawing/2014/main" id="{63371BE5-97EB-4365-8EDA-4C634155E79F}"/>
                  </a:ext>
                </a:extLst>
              </p:cNvPr>
              <p:cNvGrpSpPr/>
              <p:nvPr/>
            </p:nvGrpSpPr>
            <p:grpSpPr>
              <a:xfrm rot="13500000">
                <a:off x="4805524" y="2998323"/>
                <a:ext cx="464739" cy="1080000"/>
                <a:chOff x="4511184" y="2470620"/>
                <a:chExt cx="464739" cy="1080000"/>
              </a:xfrm>
            </p:grpSpPr>
            <p:sp>
              <p:nvSpPr>
                <p:cNvPr id="22" name="Freeform: Shape 21">
                  <a:extLst>
                    <a:ext uri="{FF2B5EF4-FFF2-40B4-BE49-F238E27FC236}">
                      <a16:creationId xmlns:a16="http://schemas.microsoft.com/office/drawing/2014/main" id="{533C4D53-A668-4609-B338-E2D33C24A811}"/>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3" name="Straight Connector 22">
                  <a:extLst>
                    <a:ext uri="{FF2B5EF4-FFF2-40B4-BE49-F238E27FC236}">
                      <a16:creationId xmlns:a16="http://schemas.microsoft.com/office/drawing/2014/main" id="{A487C5A9-C4B3-4A68-8DFB-43F4CDB4073A}"/>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2E4A2F3-57A7-4529-A621-A36F1E777A4E}"/>
                  </a:ext>
                </a:extLst>
              </p:cNvPr>
              <p:cNvGrpSpPr/>
              <p:nvPr/>
            </p:nvGrpSpPr>
            <p:grpSpPr>
              <a:xfrm rot="8100000" flipH="1">
                <a:off x="4542572" y="2998323"/>
                <a:ext cx="464739" cy="1080000"/>
                <a:chOff x="4511184" y="2470620"/>
                <a:chExt cx="464739" cy="1080000"/>
              </a:xfrm>
            </p:grpSpPr>
            <p:sp>
              <p:nvSpPr>
                <p:cNvPr id="20" name="Freeform: Shape 19">
                  <a:extLst>
                    <a:ext uri="{FF2B5EF4-FFF2-40B4-BE49-F238E27FC236}">
                      <a16:creationId xmlns:a16="http://schemas.microsoft.com/office/drawing/2014/main" id="{1482263E-6A78-46B7-8AB8-845C9C9103B4}"/>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21" name="Straight Connector 20">
                  <a:extLst>
                    <a:ext uri="{FF2B5EF4-FFF2-40B4-BE49-F238E27FC236}">
                      <a16:creationId xmlns:a16="http://schemas.microsoft.com/office/drawing/2014/main" id="{3C7B34F9-7954-4950-ABEA-DDBFF4A4CC9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00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47B699-08C0-4851-8BAE-384C14E4E049}"/>
              </a:ext>
            </a:extLst>
          </p:cNvPr>
          <p:cNvSpPr>
            <a:spLocks noGrp="1"/>
          </p:cNvSpPr>
          <p:nvPr>
            <p:ph type="ctrTitle" hasCustomPrompt="1"/>
          </p:nvPr>
        </p:nvSpPr>
        <p:spPr>
          <a:xfrm>
            <a:off x="7766050" y="1079500"/>
            <a:ext cx="3884962" cy="2138400"/>
          </a:xfrm>
        </p:spPr>
        <p:txBody>
          <a:bodyPr anchor="b">
            <a:noAutofit/>
          </a:bodyPr>
          <a:lstStyle>
            <a:lvl1pPr algn="ctr">
              <a:defRPr/>
            </a:lvl1pPr>
          </a:lstStyle>
          <a:p>
            <a:r>
              <a:rPr lang="en-US" dirty="0"/>
              <a:t>Click to add title</a:t>
            </a:r>
          </a:p>
        </p:txBody>
      </p:sp>
      <p:sp>
        <p:nvSpPr>
          <p:cNvPr id="15" name="Subtitle 2">
            <a:extLst>
              <a:ext uri="{FF2B5EF4-FFF2-40B4-BE49-F238E27FC236}">
                <a16:creationId xmlns:a16="http://schemas.microsoft.com/office/drawing/2014/main" id="{B84917A2-B37A-4655-9D10-50C6FD698FA2}"/>
              </a:ext>
            </a:extLst>
          </p:cNvPr>
          <p:cNvSpPr>
            <a:spLocks noGrp="1"/>
          </p:cNvSpPr>
          <p:nvPr>
            <p:ph type="subTitle" idx="1" hasCustomPrompt="1"/>
          </p:nvPr>
        </p:nvSpPr>
        <p:spPr>
          <a:xfrm>
            <a:off x="7766051" y="4113213"/>
            <a:ext cx="3884961" cy="1655762"/>
          </a:xfrm>
        </p:spPr>
        <p:txBody>
          <a:bodyPr>
            <a:noAutofit/>
          </a:bodyPr>
          <a:lstStyle>
            <a:lvl1pPr marL="0" indent="0" algn="ctr">
              <a:lnSpc>
                <a:spcPct val="90000"/>
              </a:lnSpc>
              <a:buNone/>
              <a:defRPr sz="2400" i="1"/>
            </a:lvl1pPr>
          </a:lstStyle>
          <a:p>
            <a:r>
              <a:rPr lang="en-US" dirty="0"/>
              <a:t>Click to add subtitle</a:t>
            </a:r>
          </a:p>
        </p:txBody>
      </p:sp>
      <p:cxnSp>
        <p:nvCxnSpPr>
          <p:cNvPr id="23" name="Straight Connector 22">
            <a:extLst>
              <a:ext uri="{FF2B5EF4-FFF2-40B4-BE49-F238E27FC236}">
                <a16:creationId xmlns:a16="http://schemas.microsoft.com/office/drawing/2014/main" id="{88EE5317-4FED-4CB5-85EE-6DAD46C28417}"/>
              </a:ext>
              <a:ext uri="{C183D7F6-B498-43B3-948B-1728B52AA6E4}">
                <adec:decorative xmlns:adec="http://schemas.microsoft.com/office/drawing/2017/decorative" val="1"/>
              </a:ext>
            </a:extLst>
          </p:cNvPr>
          <p:cNvCxnSpPr>
            <a:cxnSpLocks/>
          </p:cNvCxnSpPr>
          <p:nvPr userDrawn="1"/>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3B0D3427-2AA8-987B-E83A-494604F72C16}"/>
              </a:ext>
            </a:extLst>
          </p:cNvPr>
          <p:cNvSpPr>
            <a:spLocks noGrp="1"/>
          </p:cNvSpPr>
          <p:nvPr>
            <p:ph type="pic" sz="quarter" idx="13" hasCustomPrompt="1"/>
          </p:nvPr>
        </p:nvSpPr>
        <p:spPr>
          <a:xfrm>
            <a:off x="541338" y="539750"/>
            <a:ext cx="6670675" cy="5759450"/>
          </a:xfrm>
          <a:custGeom>
            <a:avLst/>
            <a:gdLst>
              <a:gd name="connsiteX0" fmla="*/ 6573720 w 6670675"/>
              <a:gd name="connsiteY0" fmla="*/ 0 h 5759450"/>
              <a:gd name="connsiteX1" fmla="*/ 6670675 w 6670675"/>
              <a:gd name="connsiteY1" fmla="*/ 0 h 5759450"/>
              <a:gd name="connsiteX2" fmla="*/ 6670675 w 6670675"/>
              <a:gd name="connsiteY2" fmla="*/ 5759450 h 5759450"/>
              <a:gd name="connsiteX3" fmla="*/ 0 w 6670675"/>
              <a:gd name="connsiteY3" fmla="*/ 5759450 h 5759450"/>
              <a:gd name="connsiteX4" fmla="*/ 0 w 6670675"/>
              <a:gd name="connsiteY4" fmla="*/ 5669502 h 5759450"/>
              <a:gd name="connsiteX5" fmla="*/ 6573720 w 6670675"/>
              <a:gd name="connsiteY5" fmla="*/ 5669502 h 5759450"/>
              <a:gd name="connsiteX6" fmla="*/ 0 w 6670675"/>
              <a:gd name="connsiteY6" fmla="*/ 0 h 5759450"/>
              <a:gd name="connsiteX7" fmla="*/ 6562411 w 6670675"/>
              <a:gd name="connsiteY7" fmla="*/ 0 h 5759450"/>
              <a:gd name="connsiteX8" fmla="*/ 6562411 w 6670675"/>
              <a:gd name="connsiteY8" fmla="*/ 5658193 h 5759450"/>
              <a:gd name="connsiteX9" fmla="*/ 0 w 6670675"/>
              <a:gd name="connsiteY9" fmla="*/ 5658193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0675" h="5759450">
                <a:moveTo>
                  <a:pt x="6573720" y="0"/>
                </a:moveTo>
                <a:lnTo>
                  <a:pt x="6670675" y="0"/>
                </a:lnTo>
                <a:lnTo>
                  <a:pt x="6670675" y="5759450"/>
                </a:lnTo>
                <a:lnTo>
                  <a:pt x="0" y="5759450"/>
                </a:lnTo>
                <a:lnTo>
                  <a:pt x="0" y="5669502"/>
                </a:lnTo>
                <a:lnTo>
                  <a:pt x="6573720" y="5669502"/>
                </a:lnTo>
                <a:close/>
                <a:moveTo>
                  <a:pt x="0" y="0"/>
                </a:moveTo>
                <a:lnTo>
                  <a:pt x="6562411" y="0"/>
                </a:lnTo>
                <a:lnTo>
                  <a:pt x="6562411" y="5658193"/>
                </a:lnTo>
                <a:lnTo>
                  <a:pt x="0" y="5658193"/>
                </a:lnTo>
                <a:close/>
              </a:path>
            </a:pathLst>
          </a:custGeom>
        </p:spPr>
        <p:txBody>
          <a:bodyPr wrap="square">
            <a:noAutofit/>
          </a:bodyPr>
          <a:lstStyle>
            <a:lvl1pPr marL="0" indent="0" algn="ctr">
              <a:buNone/>
              <a:defRPr sz="1800"/>
            </a:lvl1pPr>
          </a:lstStyle>
          <a:p>
            <a:r>
              <a:rPr lang="en-US" dirty="0"/>
              <a:t>Click icon to add photo</a:t>
            </a:r>
          </a:p>
        </p:txBody>
      </p:sp>
      <p:sp>
        <p:nvSpPr>
          <p:cNvPr id="6" name="Frame 5">
            <a:extLst>
              <a:ext uri="{FF2B5EF4-FFF2-40B4-BE49-F238E27FC236}">
                <a16:creationId xmlns:a16="http://schemas.microsoft.com/office/drawing/2014/main" id="{1D4FB6FD-0D78-2F14-EC30-9013875CFD4A}"/>
              </a:ext>
            </a:extLst>
          </p:cNvPr>
          <p:cNvSpPr/>
          <p:nvPr userDrawn="1"/>
        </p:nvSpPr>
        <p:spPr>
          <a:xfrm>
            <a:off x="439938" y="439388"/>
            <a:ext cx="6675120" cy="5769864"/>
          </a:xfrm>
          <a:prstGeom prst="frame">
            <a:avLst>
              <a:gd name="adj1" fmla="val 19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79024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6"/>
            <a:ext cx="10058400" cy="1097280"/>
          </a:xfrm>
        </p:spPr>
        <p:txBody>
          <a:bodyPr wrap="square" anchor="ctr" anchorCtr="0">
            <a:normAutofit/>
          </a:bodyPr>
          <a:lstStyle>
            <a:lvl1pPr algn="ctr">
              <a:defRPr/>
            </a:lvl1pPr>
          </a:lstStyle>
          <a:p>
            <a:pPr algn="ctr"/>
            <a:r>
              <a:rPr lang="en-US" dirty="0"/>
              <a:t>Click to add title</a:t>
            </a:r>
          </a:p>
        </p:txBody>
      </p: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711243" y="2287435"/>
            <a:ext cx="8769514" cy="3768195"/>
          </a:xfrm>
        </p:spPr>
        <p:txBody>
          <a:bodyPr tIns="182880">
            <a:noAutofit/>
          </a:bodyPr>
          <a:lstStyle>
            <a:lvl1pPr marL="283464" indent="-283464">
              <a:lnSpc>
                <a:spcPct val="100000"/>
              </a:lnSpc>
              <a:spcBef>
                <a:spcPts val="1000"/>
              </a:spcBef>
              <a:defRPr sz="1800"/>
            </a:lvl1pPr>
            <a:lvl2pPr marL="283464">
              <a:lnSpc>
                <a:spcPct val="100000"/>
              </a:lnSpc>
              <a:spcBef>
                <a:spcPts val="1000"/>
              </a:spcBef>
              <a:defRPr sz="1800"/>
            </a:lvl2pPr>
            <a:lvl3pPr indent="-283464">
              <a:lnSpc>
                <a:spcPct val="100000"/>
              </a:lnSpc>
              <a:spcBef>
                <a:spcPts val="1000"/>
              </a:spcBef>
              <a:defRPr sz="1800"/>
            </a:lvl3pPr>
            <a:lvl4pPr>
              <a:lnSpc>
                <a:spcPct val="100000"/>
              </a:lnSpc>
              <a:spcBef>
                <a:spcPts val="1000"/>
              </a:spcBef>
              <a:defRPr sz="1800"/>
            </a:lvl4pPr>
            <a:lvl5pPr indent="-283464">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6" name="Rectangle 5">
            <a:extLst>
              <a:ext uri="{FF2B5EF4-FFF2-40B4-BE49-F238E27FC236}">
                <a16:creationId xmlns:a16="http://schemas.microsoft.com/office/drawing/2014/main" id="{2B2C7C83-D77B-1EFF-5877-DB5DF792E80B}"/>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84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7224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2747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22387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76556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84536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7498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9527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4282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916439"/>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6" r:id="rId23"/>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png"/><Relationship Id="rId11" Type="http://schemas.openxmlformats.org/officeDocument/2006/relationships/image" Target="../media/image10.jpeg"/><Relationship Id="rId5" Type="http://schemas.openxmlformats.org/officeDocument/2006/relationships/image" Target="../media/image3.png"/><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customXml" Target="../ink/ink4.xml"/><Relationship Id="rId18" Type="http://schemas.openxmlformats.org/officeDocument/2006/relationships/customXml" Target="../ink/ink9.xml"/><Relationship Id="rId26" Type="http://schemas.openxmlformats.org/officeDocument/2006/relationships/customXml" Target="../ink/ink16.xml"/><Relationship Id="rId3" Type="http://schemas.openxmlformats.org/officeDocument/2006/relationships/image" Target="../media/image1.jpeg"/><Relationship Id="rId21" Type="http://schemas.openxmlformats.org/officeDocument/2006/relationships/customXml" Target="../ink/ink12.xml"/><Relationship Id="rId7" Type="http://schemas.openxmlformats.org/officeDocument/2006/relationships/image" Target="../media/image5.png"/><Relationship Id="rId12" Type="http://schemas.openxmlformats.org/officeDocument/2006/relationships/customXml" Target="../ink/ink3.xml"/><Relationship Id="rId17" Type="http://schemas.openxmlformats.org/officeDocument/2006/relationships/customXml" Target="../ink/ink8.xml"/><Relationship Id="rId25" Type="http://schemas.openxmlformats.org/officeDocument/2006/relationships/customXml" Target="../ink/ink15.xml"/><Relationship Id="rId2" Type="http://schemas.openxmlformats.org/officeDocument/2006/relationships/notesSlide" Target="../notesSlides/notesSlide8.xml"/><Relationship Id="rId16" Type="http://schemas.openxmlformats.org/officeDocument/2006/relationships/customXml" Target="../ink/ink7.xml"/><Relationship Id="rId20" Type="http://schemas.openxmlformats.org/officeDocument/2006/relationships/customXml" Target="../ink/ink11.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customXml" Target="../ink/ink2.xml"/><Relationship Id="rId24" Type="http://schemas.openxmlformats.org/officeDocument/2006/relationships/customXml" Target="../ink/ink14.xml"/><Relationship Id="rId5" Type="http://schemas.openxmlformats.org/officeDocument/2006/relationships/image" Target="../media/image3.png"/><Relationship Id="rId15" Type="http://schemas.openxmlformats.org/officeDocument/2006/relationships/customXml" Target="../ink/ink6.xml"/><Relationship Id="rId23" Type="http://schemas.openxmlformats.org/officeDocument/2006/relationships/customXml" Target="../ink/ink13.xml"/><Relationship Id="rId28" Type="http://schemas.openxmlformats.org/officeDocument/2006/relationships/customXml" Target="../ink/ink18.xml"/><Relationship Id="rId10" Type="http://schemas.openxmlformats.org/officeDocument/2006/relationships/image" Target="../media/image15.png"/><Relationship Id="rId19" Type="http://schemas.openxmlformats.org/officeDocument/2006/relationships/customXml" Target="../ink/ink10.xml"/><Relationship Id="rId4" Type="http://schemas.openxmlformats.org/officeDocument/2006/relationships/image" Target="../media/image2.png"/><Relationship Id="rId9" Type="http://schemas.openxmlformats.org/officeDocument/2006/relationships/customXml" Target="../ink/ink1.xml"/><Relationship Id="rId14" Type="http://schemas.openxmlformats.org/officeDocument/2006/relationships/customXml" Target="../ink/ink5.xml"/><Relationship Id="rId22" Type="http://schemas.openxmlformats.org/officeDocument/2006/relationships/image" Target="../media/image16.png"/><Relationship Id="rId27" Type="http://schemas.openxmlformats.org/officeDocument/2006/relationships/customXml" Target="../ink/ink1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7" name="Picture 103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a:extLst>
              <a:ext uri="{FF2B5EF4-FFF2-40B4-BE49-F238E27FC236}">
                <a16:creationId xmlns:a16="http://schemas.microsoft.com/office/drawing/2014/main" id="{01990637-9B38-F1E7-89B3-227D6F348668}"/>
              </a:ext>
            </a:extLst>
          </p:cNvPr>
          <p:cNvPicPr>
            <a:picLocks noChangeAspect="1" noChangeArrowheads="1"/>
          </p:cNvPicPr>
          <p:nvPr/>
        </p:nvPicPr>
        <p:blipFill rotWithShape="1">
          <a:blip r:embed="rId8">
            <a:duotone>
              <a:prstClr val="black"/>
              <a:schemeClr val="accent5">
                <a:tint val="45000"/>
                <a:satMod val="400000"/>
              </a:schemeClr>
            </a:duotone>
            <a:alphaModFix amt="25000"/>
            <a:extLst>
              <a:ext uri="{28A0092B-C50C-407E-A947-70E740481C1C}">
                <a14:useLocalDpi xmlns:a14="http://schemas.microsoft.com/office/drawing/2010/main" val="0"/>
              </a:ext>
            </a:extLst>
          </a:blip>
          <a:srcRect t="11834"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a:xfrm>
            <a:off x="1154955" y="1447800"/>
            <a:ext cx="8825658" cy="3329581"/>
          </a:xfrm>
        </p:spPr>
        <p:txBody>
          <a:bodyPr vert="horz" lIns="91440" tIns="45720" rIns="91440" bIns="45720" rtlCol="0" anchor="b" anchorCtr="0">
            <a:normAutofit/>
          </a:bodyPr>
          <a:lstStyle/>
          <a:p>
            <a:pPr algn="l">
              <a:lnSpc>
                <a:spcPct val="90000"/>
              </a:lnSpc>
            </a:pPr>
            <a:r>
              <a:rPr lang="en-US" sz="7200"/>
              <a:t>BETHANY CEMETERY IMPROVEMENTS</a:t>
            </a:r>
          </a:p>
        </p:txBody>
      </p:sp>
      <p:sp>
        <p:nvSpPr>
          <p:cNvPr id="1043" name="Rectangle 1042">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206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a:xfrm>
            <a:off x="831273" y="539751"/>
            <a:ext cx="10723418" cy="3284104"/>
          </a:xfrm>
        </p:spPr>
        <p:txBody>
          <a:bodyPr/>
          <a:lstStyle/>
          <a:p>
            <a:r>
              <a:rPr lang="en-US" dirty="0"/>
              <a:t>Question ….</a:t>
            </a:r>
            <a:br>
              <a:rPr lang="en-US" dirty="0"/>
            </a:br>
            <a:r>
              <a:rPr lang="en-US" dirty="0"/>
              <a:t>Does council wish to have staff 	continue with recommended 	changes?</a:t>
            </a:r>
            <a:br>
              <a:rPr lang="en-US" dirty="0"/>
            </a:br>
            <a:br>
              <a:rPr lang="en-US" dirty="0"/>
            </a:br>
            <a:endParaRPr lang="en-US" dirty="0"/>
          </a:p>
        </p:txBody>
      </p:sp>
      <p:sp>
        <p:nvSpPr>
          <p:cNvPr id="6" name="TextBox 5">
            <a:extLst>
              <a:ext uri="{FF2B5EF4-FFF2-40B4-BE49-F238E27FC236}">
                <a16:creationId xmlns:a16="http://schemas.microsoft.com/office/drawing/2014/main" id="{A6B9FCD4-E2AC-FF3B-A0A7-23D5084BE8FC}"/>
              </a:ext>
            </a:extLst>
          </p:cNvPr>
          <p:cNvSpPr txBox="1"/>
          <p:nvPr/>
        </p:nvSpPr>
        <p:spPr>
          <a:xfrm>
            <a:off x="2078181" y="4322617"/>
            <a:ext cx="8118764" cy="1569660"/>
          </a:xfrm>
          <a:prstGeom prst="rect">
            <a:avLst/>
          </a:prstGeom>
          <a:noFill/>
        </p:spPr>
        <p:txBody>
          <a:bodyPr wrap="square" rtlCol="0">
            <a:spAutoFit/>
          </a:bodyPr>
          <a:lstStyle/>
          <a:p>
            <a:pPr algn="ctr"/>
            <a:r>
              <a:rPr lang="en-US" sz="3200" dirty="0"/>
              <a:t>Option:</a:t>
            </a:r>
          </a:p>
          <a:p>
            <a:pPr algn="ctr"/>
            <a:r>
              <a:rPr lang="en-US" sz="3200" dirty="0"/>
              <a:t>Cease new lot sales and go into maintenance only mode for cemetery.</a:t>
            </a:r>
          </a:p>
        </p:txBody>
      </p:sp>
    </p:spTree>
    <p:extLst>
      <p:ext uri="{BB962C8B-B14F-4D97-AF65-F5344CB8AC3E}">
        <p14:creationId xmlns:p14="http://schemas.microsoft.com/office/powerpoint/2010/main" val="368479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96372DDC-C26A-EE21-435F-798C2EA15449}"/>
              </a:ext>
            </a:extLst>
          </p:cNvPr>
          <p:cNvSpPr>
            <a:spLocks noGrp="1"/>
          </p:cNvSpPr>
          <p:nvPr>
            <p:ph type="subTitle" idx="1"/>
          </p:nvPr>
        </p:nvSpPr>
        <p:spPr/>
        <p:txBody>
          <a:bodyPr>
            <a:normAutofit lnSpcReduction="10000"/>
          </a:bodyPr>
          <a:lstStyle/>
          <a:p>
            <a:r>
              <a:rPr lang="en-US" dirty="0"/>
              <a:t>Special thanks to The Cemetery Task Force for their vision and Kelly Stoops, past chair of the Cemetery Task Force for her insight and </a:t>
            </a:r>
          </a:p>
          <a:p>
            <a:r>
              <a:rPr lang="en-US" dirty="0"/>
              <a:t>The Planning &amp;Zoning Committee &amp;</a:t>
            </a:r>
          </a:p>
          <a:p>
            <a:r>
              <a:rPr lang="en-US" dirty="0"/>
              <a:t>City Staff For their past and future involvement .</a:t>
            </a:r>
          </a:p>
        </p:txBody>
      </p:sp>
    </p:spTree>
    <p:extLst>
      <p:ext uri="{BB962C8B-B14F-4D97-AF65-F5344CB8AC3E}">
        <p14:creationId xmlns:p14="http://schemas.microsoft.com/office/powerpoint/2010/main" val="11270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1" name="Picture 9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2" name="Oval 91">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3" name="Picture 92">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4" name="Picture 93">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5" name="Rectangle 94">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6" name="Rectangle 95">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1454090" y="2812174"/>
            <a:ext cx="3279449" cy="3402359"/>
          </a:xfrm>
          <a:prstGeom prst="rect">
            <a:avLst/>
          </a:prstGeom>
        </p:spPr>
      </p:pic>
      <p:pic>
        <p:nvPicPr>
          <p:cNvPr id="38" name="Picture 3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1454090" y="2993052"/>
            <a:ext cx="1236725" cy="1921565"/>
          </a:xfrm>
          <a:prstGeom prst="rect">
            <a:avLst/>
          </a:prstGeom>
        </p:spPr>
      </p:pic>
      <p:sp>
        <p:nvSpPr>
          <p:cNvPr id="39" name="Oval 3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7583" y="2005283"/>
            <a:ext cx="2290327" cy="229032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52377" y="643467"/>
            <a:ext cx="1302504" cy="927217"/>
          </a:xfrm>
          <a:prstGeom prst="rect">
            <a:avLst/>
          </a:prstGeom>
        </p:spPr>
      </p:pic>
      <p:pic>
        <p:nvPicPr>
          <p:cNvPr id="41" name="Picture 4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445037" y="5595526"/>
            <a:ext cx="807255" cy="619007"/>
          </a:xfrm>
          <a:prstGeom prst="rect">
            <a:avLst/>
          </a:prstGeom>
        </p:spPr>
      </p:pic>
      <p:sp>
        <p:nvSpPr>
          <p:cNvPr id="42" name="Rectangle 4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33200" y="643467"/>
            <a:ext cx="557107" cy="92851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74DDD3EB-8691-35C2-78AA-58B2AFAD67BD}"/>
              </a:ext>
            </a:extLst>
          </p:cNvPr>
          <p:cNvSpPr txBox="1"/>
          <p:nvPr/>
        </p:nvSpPr>
        <p:spPr>
          <a:xfrm>
            <a:off x="1760565" y="4882222"/>
            <a:ext cx="7461074" cy="958462"/>
          </a:xfrm>
          <a:prstGeom prst="rect">
            <a:avLst/>
          </a:prstGeom>
        </p:spPr>
        <p:txBody>
          <a:bodyPr vert="horz" lIns="91440" tIns="45720" rIns="91440" bIns="45720" rtlCol="0" anchor="b">
            <a:noAutofit/>
          </a:bodyPr>
          <a:lstStyle/>
          <a:p>
            <a:pPr defTabSz="370332">
              <a:lnSpc>
                <a:spcPct val="90000"/>
              </a:lnSpc>
              <a:spcBef>
                <a:spcPct val="0"/>
              </a:spcBef>
              <a:spcAft>
                <a:spcPts val="486"/>
              </a:spcAft>
            </a:pPr>
            <a:r>
              <a:rPr lang="en-US" sz="2400" kern="1200" dirty="0">
                <a:solidFill>
                  <a:schemeClr val="tx2"/>
                </a:solidFill>
                <a:latin typeface="+mj-lt"/>
                <a:ea typeface="+mj-ea"/>
                <a:cs typeface="+mj-cs"/>
              </a:rPr>
              <a:t>A quick search shows prices range from 5,000 to 35,000 uninstalled. Initial funding would come from the $65,000 budgeted for cemetery fence replacement.</a:t>
            </a:r>
            <a:endParaRPr lang="en-US" sz="2400" dirty="0">
              <a:solidFill>
                <a:schemeClr val="tx2"/>
              </a:solidFill>
              <a:latin typeface="+mj-lt"/>
              <a:ea typeface="+mj-ea"/>
              <a:cs typeface="+mj-cs"/>
            </a:endParaRPr>
          </a:p>
        </p:txBody>
      </p:sp>
      <p:pic>
        <p:nvPicPr>
          <p:cNvPr id="5" name="Picture 4">
            <a:extLst>
              <a:ext uri="{FF2B5EF4-FFF2-40B4-BE49-F238E27FC236}">
                <a16:creationId xmlns:a16="http://schemas.microsoft.com/office/drawing/2014/main" id="{2C38C329-8CA7-AB33-088E-49DBCBD5AC85}"/>
              </a:ext>
            </a:extLst>
          </p:cNvPr>
          <p:cNvPicPr>
            <a:picLocks noChangeAspect="1"/>
          </p:cNvPicPr>
          <p:nvPr/>
        </p:nvPicPr>
        <p:blipFill rotWithShape="1">
          <a:blip r:embed="rId7"/>
          <a:srcRect t="5946" r="-1" b="10161"/>
          <a:stretch/>
        </p:blipFill>
        <p:spPr>
          <a:xfrm>
            <a:off x="1068388" y="809707"/>
            <a:ext cx="8364171" cy="328039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7877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3" name="Picture 2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2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2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3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3" name="Rectangle 32">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Freeform: Shape 36">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chemeClr val="bg2"/>
                </a:solidFill>
                <a:latin typeface="+mj-lt"/>
                <a:ea typeface="+mj-ea"/>
                <a:cs typeface="+mj-cs"/>
              </a:rPr>
              <a:t>CEMETERY HISTORY</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5204109" y="1645920"/>
            <a:ext cx="6269434" cy="4470821"/>
          </a:xfrm>
        </p:spPr>
        <p:txBody>
          <a:bodyPr vert="horz" lIns="91440" tIns="45720" rIns="91440" bIns="45720" rtlCol="0">
            <a:normAutofit/>
          </a:bodyPr>
          <a:lstStyle/>
          <a:p>
            <a:endParaRPr lang="en-US" dirty="0"/>
          </a:p>
          <a:p>
            <a:r>
              <a:rPr lang="en-US" sz="2400" dirty="0"/>
              <a:t>Created in 1916. </a:t>
            </a:r>
          </a:p>
          <a:p>
            <a:r>
              <a:rPr lang="en-US" sz="2400" dirty="0"/>
              <a:t>Comp Plan recommended improvements  in 2016-task force formed.</a:t>
            </a:r>
          </a:p>
          <a:p>
            <a:r>
              <a:rPr lang="en-US" sz="2400" dirty="0"/>
              <a:t>Need improvements and a plan for more burial space.</a:t>
            </a:r>
          </a:p>
          <a:p>
            <a:endParaRPr lang="en-US" sz="2400" dirty="0"/>
          </a:p>
          <a:p>
            <a:endParaRPr lang="en-US" dirty="0"/>
          </a:p>
        </p:txBody>
      </p:sp>
      <p:sp>
        <p:nvSpPr>
          <p:cNvPr id="2" name="Slide Number Placeholder 1">
            <a:extLst>
              <a:ext uri="{FF2B5EF4-FFF2-40B4-BE49-F238E27FC236}">
                <a16:creationId xmlns:a16="http://schemas.microsoft.com/office/drawing/2014/main" id="{A1460081-307E-412D-F91B-29E15CE8C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414868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6" name="Picture 4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8" name="Oval 4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0" name="Picture 4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2" name="Picture 5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4" name="Rectangle 5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6" name="Rectangle 55">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0" name="Freeform: Shape 59">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a:solidFill>
                  <a:schemeClr val="bg2"/>
                </a:solidFill>
                <a:latin typeface="+mj-lt"/>
                <a:ea typeface="+mj-ea"/>
                <a:cs typeface="+mj-cs"/>
              </a:rPr>
              <a:t>CEMETERY TASK FORCE</a:t>
            </a:r>
          </a:p>
        </p:txBody>
      </p:sp>
      <p:sp>
        <p:nvSpPr>
          <p:cNvPr id="57"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5204109" y="1645920"/>
            <a:ext cx="6269434" cy="4470821"/>
          </a:xfrm>
        </p:spPr>
        <p:txBody>
          <a:bodyPr vert="horz" lIns="91440" tIns="45720" rIns="91440" bIns="45720" rtlCol="0">
            <a:normAutofit/>
          </a:bodyPr>
          <a:lstStyle/>
          <a:p>
            <a:endParaRPr lang="en-US" dirty="0"/>
          </a:p>
          <a:p>
            <a:r>
              <a:rPr lang="en-US" sz="2000" dirty="0"/>
              <a:t>Formation approved December  2016</a:t>
            </a:r>
          </a:p>
          <a:p>
            <a:r>
              <a:rPr lang="en-US" sz="2000" dirty="0"/>
              <a:t>Purpose to meet until recommendations were given to council for improvements </a:t>
            </a:r>
          </a:p>
          <a:p>
            <a:r>
              <a:rPr lang="en-US" sz="2000" dirty="0"/>
              <a:t>Improvements were recommended June 2018 </a:t>
            </a:r>
          </a:p>
          <a:p>
            <a:r>
              <a:rPr lang="en-US" sz="2000" dirty="0"/>
              <a:t>The recommendations in this presentation are consistent with the Cemetery Task Force recommendations, as confirmed by former chair Kelly Stoops.</a:t>
            </a:r>
          </a:p>
          <a:p>
            <a:r>
              <a:rPr lang="en-US" sz="2000" dirty="0"/>
              <a:t>Last meeting was in November  2019</a:t>
            </a:r>
          </a:p>
          <a:p>
            <a:pPr marL="457200" lvl="1" indent="0"/>
            <a:endParaRPr lang="en-US" dirty="0"/>
          </a:p>
          <a:p>
            <a:endParaRPr lang="en-US" dirty="0"/>
          </a:p>
        </p:txBody>
      </p:sp>
      <p:sp>
        <p:nvSpPr>
          <p:cNvPr id="2" name="Slide Number Placeholder 1">
            <a:extLst>
              <a:ext uri="{FF2B5EF4-FFF2-40B4-BE49-F238E27FC236}">
                <a16:creationId xmlns:a16="http://schemas.microsoft.com/office/drawing/2014/main" id="{43AE7115-D083-F028-065F-CB163AFE4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258626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65" name="Picture 1064">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66" name="Picture 1065">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7" name="Oval 1066">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68" name="Picture 1067">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9" name="Picture 1068">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70" name="Rectangle 1069">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a:xfrm>
            <a:off x="7999412" y="1447800"/>
            <a:ext cx="3544887" cy="3733800"/>
          </a:xfrm>
        </p:spPr>
        <p:txBody>
          <a:bodyPr vert="horz" lIns="91440" tIns="45720" rIns="91440" bIns="45720" rtlCol="0" anchor="b">
            <a:normAutofit/>
          </a:bodyPr>
          <a:lstStyle/>
          <a:p>
            <a:pPr algn="l">
              <a:lnSpc>
                <a:spcPct val="90000"/>
              </a:lnSpc>
            </a:pPr>
            <a:r>
              <a:rPr lang="en-US" sz="2600" dirty="0"/>
              <a:t>Cemetery Task Force Phase 1 Recommendation Complete-</a:t>
            </a:r>
            <a:br>
              <a:rPr lang="en-US" sz="2600" dirty="0"/>
            </a:br>
            <a:br>
              <a:rPr lang="en-US" sz="2600" dirty="0"/>
            </a:br>
            <a:r>
              <a:rPr lang="en-US" sz="2600" dirty="0"/>
              <a:t>Entry Ways</a:t>
            </a:r>
            <a:br>
              <a:rPr lang="en-US" sz="2600" dirty="0"/>
            </a:br>
            <a:r>
              <a:rPr lang="en-US" sz="2600" dirty="0"/>
              <a:t>Roadside Fencing</a:t>
            </a:r>
            <a:br>
              <a:rPr lang="en-US" sz="2600" dirty="0"/>
            </a:br>
            <a:r>
              <a:rPr lang="en-US" sz="2600" dirty="0"/>
              <a:t>Flagpole Area &amp; Seating</a:t>
            </a:r>
            <a:br>
              <a:rPr lang="en-US" sz="2600" dirty="0"/>
            </a:br>
            <a:endParaRPr lang="en-US" sz="2600" dirty="0"/>
          </a:p>
        </p:txBody>
      </p:sp>
      <p:sp>
        <p:nvSpPr>
          <p:cNvPr id="1064" name="Rectangle 1063">
            <a:extLst>
              <a:ext uri="{FF2B5EF4-FFF2-40B4-BE49-F238E27FC236}">
                <a16:creationId xmlns:a16="http://schemas.microsoft.com/office/drawing/2014/main" id="{3FDC3884-AF10-42EC-A828-643B6154F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Bethany Cemetery in Bethany, Oklahoma ...">
            <a:extLst>
              <a:ext uri="{FF2B5EF4-FFF2-40B4-BE49-F238E27FC236}">
                <a16:creationId xmlns:a16="http://schemas.microsoft.com/office/drawing/2014/main" id="{9A06846F-3967-C8C2-B52E-81810D27AB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500" r="-3" b="-3"/>
          <a:stretch/>
        </p:blipFill>
        <p:spPr bwMode="auto">
          <a:xfrm>
            <a:off x="1015093" y="962904"/>
            <a:ext cx="2920342" cy="23695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Bethany Cemetery in Bethany, Oklahoma - Find a Grave Cemetery">
            <a:extLst>
              <a:ext uri="{FF2B5EF4-FFF2-40B4-BE49-F238E27FC236}">
                <a16:creationId xmlns:a16="http://schemas.microsoft.com/office/drawing/2014/main" id="{383A5C1F-6858-07B3-7CB3-762699C24F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401" r="11254" b="-2"/>
          <a:stretch/>
        </p:blipFill>
        <p:spPr bwMode="auto">
          <a:xfrm>
            <a:off x="4251446" y="962904"/>
            <a:ext cx="2919312" cy="23684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descr="Bethany Cemetery in Bethany, Oklahoma ...">
            <a:extLst>
              <a:ext uri="{FF2B5EF4-FFF2-40B4-BE49-F238E27FC236}">
                <a16:creationId xmlns:a16="http://schemas.microsoft.com/office/drawing/2014/main" id="{EBE6FEB8-F642-4311-CF93-AC8E9DAC0AC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677" r="1" b="1"/>
          <a:stretch/>
        </p:blipFill>
        <p:spPr bwMode="auto">
          <a:xfrm>
            <a:off x="1014970" y="3528520"/>
            <a:ext cx="2920588" cy="23695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4" descr="Bethany Cemetery in Bethany, Oklahoma ...">
            <a:extLst>
              <a:ext uri="{FF2B5EF4-FFF2-40B4-BE49-F238E27FC236}">
                <a16:creationId xmlns:a16="http://schemas.microsoft.com/office/drawing/2014/main" id="{9378B5E2-D6C4-CEDB-0473-37AE08B0BE1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538" r="15114" b="2"/>
          <a:stretch/>
        </p:blipFill>
        <p:spPr bwMode="auto">
          <a:xfrm>
            <a:off x="4251566" y="3529567"/>
            <a:ext cx="2919073" cy="23684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ABE7E07E-A473-C965-9FFA-026DFFFB2E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34290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44" name="Picture 414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45" name="Picture 414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46" name="Oval 414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47" name="Picture 414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48" name="Picture 414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49" name="Rectangle 414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50" name="Rectangle 414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a:xfrm>
            <a:off x="648929" y="304007"/>
            <a:ext cx="6188190" cy="1622321"/>
          </a:xfrm>
        </p:spPr>
        <p:txBody>
          <a:bodyPr vert="horz" lIns="91440" tIns="45720" rIns="91440" bIns="45720" rtlCol="0" anchor="t">
            <a:normAutofit/>
          </a:bodyPr>
          <a:lstStyle/>
          <a:p>
            <a:pPr algn="l"/>
            <a:r>
              <a:rPr lang="en-US" dirty="0">
                <a:solidFill>
                  <a:srgbClr val="EBEBEB"/>
                </a:solidFill>
              </a:rPr>
              <a:t>CEMETERY TASK FORCE PHASE 2         </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648929" y="2499454"/>
            <a:ext cx="6188189" cy="3785419"/>
          </a:xfrm>
        </p:spPr>
        <p:txBody>
          <a:bodyPr vert="horz" lIns="91440" tIns="45720" rIns="91440" bIns="45720" rtlCol="0">
            <a:normAutofit fontScale="92500" lnSpcReduction="20000"/>
          </a:bodyPr>
          <a:lstStyle/>
          <a:p>
            <a:endParaRPr lang="en-US" dirty="0">
              <a:solidFill>
                <a:srgbClr val="FFFFFF"/>
              </a:solidFill>
            </a:endParaRPr>
          </a:p>
          <a:p>
            <a:r>
              <a:rPr lang="en-US" sz="2400" dirty="0">
                <a:solidFill>
                  <a:srgbClr val="FFFFFF"/>
                </a:solidFill>
              </a:rPr>
              <a:t>Removed dead trees</a:t>
            </a:r>
          </a:p>
          <a:p>
            <a:r>
              <a:rPr lang="en-US" sz="2400" dirty="0">
                <a:solidFill>
                  <a:srgbClr val="FFFFFF"/>
                </a:solidFill>
              </a:rPr>
              <a:t>Improved drainage areas</a:t>
            </a:r>
          </a:p>
          <a:p>
            <a:r>
              <a:rPr lang="en-US" sz="2400" dirty="0">
                <a:solidFill>
                  <a:srgbClr val="FFFFFF"/>
                </a:solidFill>
              </a:rPr>
              <a:t>Section markers –would like new ones</a:t>
            </a:r>
          </a:p>
          <a:p>
            <a:r>
              <a:rPr lang="en-US" sz="2400" dirty="0">
                <a:solidFill>
                  <a:srgbClr val="FFFFFF"/>
                </a:solidFill>
              </a:rPr>
              <a:t>Trash receptacles in place- currently changing to black receptacles instead of blue.</a:t>
            </a:r>
          </a:p>
          <a:p>
            <a:r>
              <a:rPr lang="en-US" sz="2400" dirty="0">
                <a:solidFill>
                  <a:srgbClr val="FFFFFF"/>
                </a:solidFill>
              </a:rPr>
              <a:t>Back Wooden fence has had pickets replaced- Would like to replace complete wooden fence with a future phase.</a:t>
            </a:r>
          </a:p>
          <a:p>
            <a:pPr marL="457200" lvl="1" indent="0"/>
            <a:endParaRPr lang="en-US" dirty="0">
              <a:solidFill>
                <a:srgbClr val="FFFFFF"/>
              </a:solidFill>
            </a:endParaRPr>
          </a:p>
          <a:p>
            <a:pPr lvl="1"/>
            <a:endParaRPr lang="en-US" dirty="0">
              <a:solidFill>
                <a:srgbClr val="FFFFFF"/>
              </a:solidFill>
            </a:endParaRPr>
          </a:p>
          <a:p>
            <a:pPr lvl="2"/>
            <a:endParaRPr lang="en-US" dirty="0">
              <a:solidFill>
                <a:srgbClr val="FFFFFF"/>
              </a:solidFill>
            </a:endParaRPr>
          </a:p>
          <a:p>
            <a:pPr marL="457200" lvl="1" indent="0"/>
            <a:endParaRPr lang="en-US" dirty="0">
              <a:solidFill>
                <a:srgbClr val="FFFFFF"/>
              </a:solidFill>
            </a:endParaRPr>
          </a:p>
          <a:p>
            <a:endParaRPr lang="en-US" dirty="0">
              <a:solidFill>
                <a:srgbClr val="FFFFFF"/>
              </a:solidFill>
            </a:endParaRPr>
          </a:p>
        </p:txBody>
      </p:sp>
      <p:sp>
        <p:nvSpPr>
          <p:cNvPr id="415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098" name="Picture 2">
            <a:extLst>
              <a:ext uri="{FF2B5EF4-FFF2-40B4-BE49-F238E27FC236}">
                <a16:creationId xmlns:a16="http://schemas.microsoft.com/office/drawing/2014/main" id="{2096CD5C-D84F-0B7F-C776-EC43E7CAD66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19" r="31754"/>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4F054E-E8F3-BD92-1916-4B024787C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3" name="TextBox 2">
            <a:extLst>
              <a:ext uri="{FF2B5EF4-FFF2-40B4-BE49-F238E27FC236}">
                <a16:creationId xmlns:a16="http://schemas.microsoft.com/office/drawing/2014/main" id="{937A6DAE-2E64-807B-D397-0B15761DD407}"/>
              </a:ext>
            </a:extLst>
          </p:cNvPr>
          <p:cNvSpPr txBox="1"/>
          <p:nvPr/>
        </p:nvSpPr>
        <p:spPr>
          <a:xfrm>
            <a:off x="5638800" y="2964872"/>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CD867C30-7F10-3050-0355-F04BD8EF9088}"/>
              </a:ext>
            </a:extLst>
          </p:cNvPr>
          <p:cNvSpPr txBox="1"/>
          <p:nvPr/>
        </p:nvSpPr>
        <p:spPr>
          <a:xfrm>
            <a:off x="5638800" y="2964872"/>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A800002B-0DB0-7A67-D8F6-D71A2F017769}"/>
              </a:ext>
            </a:extLst>
          </p:cNvPr>
          <p:cNvSpPr txBox="1"/>
          <p:nvPr/>
        </p:nvSpPr>
        <p:spPr>
          <a:xfrm>
            <a:off x="5638800" y="2964872"/>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120DCFD4-1652-D352-99E5-4576FA858922}"/>
              </a:ext>
            </a:extLst>
          </p:cNvPr>
          <p:cNvSpPr txBox="1"/>
          <p:nvPr/>
        </p:nvSpPr>
        <p:spPr>
          <a:xfrm>
            <a:off x="6096000" y="8408409"/>
            <a:ext cx="2068693" cy="731368"/>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FB113A3E-B803-3518-8E1B-8888B1524F08}"/>
              </a:ext>
            </a:extLst>
          </p:cNvPr>
          <p:cNvPicPr>
            <a:picLocks noChangeAspect="1"/>
          </p:cNvPicPr>
          <p:nvPr/>
        </p:nvPicPr>
        <p:blipFill>
          <a:blip r:embed="rId9"/>
          <a:stretch>
            <a:fillRect/>
          </a:stretch>
        </p:blipFill>
        <p:spPr>
          <a:xfrm>
            <a:off x="10584873" y="4573915"/>
            <a:ext cx="1575620" cy="2197416"/>
          </a:xfrm>
          <a:prstGeom prst="rect">
            <a:avLst/>
          </a:prstGeom>
        </p:spPr>
      </p:pic>
    </p:spTree>
    <p:extLst>
      <p:ext uri="{BB962C8B-B14F-4D97-AF65-F5344CB8AC3E}">
        <p14:creationId xmlns:p14="http://schemas.microsoft.com/office/powerpoint/2010/main" val="79901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29" name="Picture 5128">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1" name="Oval 513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33" name="Picture 5132">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5" name="Picture 5134">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37" name="Rectangle 513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9" name="Rectangle 5138">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CF7FA-557B-82FA-0B3B-B29A88184B8A}"/>
              </a:ext>
            </a:extLst>
          </p:cNvPr>
          <p:cNvSpPr>
            <a:spLocks noGrp="1"/>
          </p:cNvSpPr>
          <p:nvPr>
            <p:ph type="ctrTitle"/>
          </p:nvPr>
        </p:nvSpPr>
        <p:spPr>
          <a:xfrm>
            <a:off x="7973138" y="1676400"/>
            <a:ext cx="3569738" cy="3475557"/>
          </a:xfrm>
        </p:spPr>
        <p:txBody>
          <a:bodyPr vert="horz" lIns="91440" tIns="45720" rIns="91440" bIns="45720" rtlCol="0" anchor="b">
            <a:normAutofit fontScale="90000"/>
          </a:bodyPr>
          <a:lstStyle/>
          <a:p>
            <a:pPr algn="l">
              <a:lnSpc>
                <a:spcPct val="90000"/>
              </a:lnSpc>
            </a:pPr>
            <a:br>
              <a:rPr lang="en-US" sz="1900" dirty="0">
                <a:solidFill>
                  <a:srgbClr val="EBEBEB"/>
                </a:solidFill>
              </a:rPr>
            </a:br>
            <a:br>
              <a:rPr lang="en-US" sz="1900" dirty="0">
                <a:solidFill>
                  <a:srgbClr val="EBEBEB"/>
                </a:solidFill>
              </a:rPr>
            </a:br>
            <a:br>
              <a:rPr lang="en-US" sz="1900" dirty="0">
                <a:solidFill>
                  <a:srgbClr val="EBEBEB"/>
                </a:solidFill>
              </a:rPr>
            </a:br>
            <a:br>
              <a:rPr lang="en-US" sz="1900" dirty="0">
                <a:solidFill>
                  <a:srgbClr val="EBEBEB"/>
                </a:solidFill>
              </a:rPr>
            </a:br>
            <a:r>
              <a:rPr lang="en-US" sz="3200" dirty="0">
                <a:solidFill>
                  <a:srgbClr val="EBEBEB"/>
                </a:solidFill>
              </a:rPr>
              <a:t>The City of Bethany Cemetery is basically out of sellable lots. A phase 3 is recommended. </a:t>
            </a:r>
            <a:br>
              <a:rPr lang="en-US" sz="3200" dirty="0">
                <a:solidFill>
                  <a:srgbClr val="EBEBEB"/>
                </a:solidFill>
              </a:rPr>
            </a:br>
            <a:br>
              <a:rPr lang="en-US" sz="1900" dirty="0">
                <a:solidFill>
                  <a:srgbClr val="EBEBEB"/>
                </a:solidFill>
              </a:rPr>
            </a:br>
            <a:br>
              <a:rPr lang="en-US" sz="1900" dirty="0">
                <a:solidFill>
                  <a:srgbClr val="EBEBEB"/>
                </a:solidFill>
              </a:rPr>
            </a:br>
            <a:endParaRPr lang="en-US" sz="1900" dirty="0">
              <a:solidFill>
                <a:srgbClr val="EBEBEB"/>
              </a:solidFill>
            </a:endParaRPr>
          </a:p>
        </p:txBody>
      </p:sp>
      <p:sp>
        <p:nvSpPr>
          <p:cNvPr id="5141"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2" name="Picture 2">
            <a:extLst>
              <a:ext uri="{FF2B5EF4-FFF2-40B4-BE49-F238E27FC236}">
                <a16:creationId xmlns:a16="http://schemas.microsoft.com/office/drawing/2014/main" id="{85C6F463-2EB0-01D5-F95B-729640E5F5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232" r="12804" b="-1"/>
          <a:stretch/>
        </p:blipFill>
        <p:spPr bwMode="auto">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43" name="Rectangle 5142">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414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7CF7FA-557B-82FA-0B3B-B29A88184B8A}"/>
              </a:ext>
            </a:extLst>
          </p:cNvPr>
          <p:cNvSpPr>
            <a:spLocks noGrp="1"/>
          </p:cNvSpPr>
          <p:nvPr>
            <p:ph type="ctrTitle"/>
          </p:nvPr>
        </p:nvSpPr>
        <p:spPr>
          <a:xfrm>
            <a:off x="8210623" y="1447800"/>
            <a:ext cx="3333676" cy="3096987"/>
          </a:xfrm>
        </p:spPr>
        <p:txBody>
          <a:bodyPr vert="horz" lIns="91440" tIns="45720" rIns="91440" bIns="45720" rtlCol="0" anchor="b">
            <a:normAutofit fontScale="90000"/>
          </a:bodyPr>
          <a:lstStyle/>
          <a:p>
            <a:pPr algn="l">
              <a:lnSpc>
                <a:spcPct val="90000"/>
              </a:lnSpc>
            </a:pPr>
            <a:r>
              <a:rPr lang="en-US" sz="3000" b="1" dirty="0"/>
              <a:t>Phase 3</a:t>
            </a:r>
            <a:br>
              <a:rPr lang="en-US" sz="3000" b="1" dirty="0"/>
            </a:br>
            <a:r>
              <a:rPr lang="en-US" sz="3000" b="1" dirty="0"/>
              <a:t>Recommended</a:t>
            </a:r>
            <a:br>
              <a:rPr lang="en-US" sz="3000" b="1" dirty="0"/>
            </a:br>
            <a:r>
              <a:rPr lang="en-US" sz="3000" b="1" dirty="0"/>
              <a:t>Cemetery Improvements</a:t>
            </a:r>
            <a:br>
              <a:rPr lang="en-US" sz="3000" dirty="0"/>
            </a:br>
            <a:br>
              <a:rPr lang="en-US" sz="3000" dirty="0"/>
            </a:br>
            <a:br>
              <a:rPr lang="en-US" sz="3000" dirty="0"/>
            </a:br>
            <a:br>
              <a:rPr lang="en-US" sz="3000" dirty="0"/>
            </a:br>
            <a:br>
              <a:rPr lang="en-US" sz="3000" dirty="0"/>
            </a:br>
            <a:endParaRPr lang="en-US" sz="3000" dirty="0"/>
          </a:p>
        </p:txBody>
      </p:sp>
      <p:sp>
        <p:nvSpPr>
          <p:cNvPr id="44" name="Freeform: Shape 43">
            <a:extLst>
              <a:ext uri="{FF2B5EF4-FFF2-40B4-BE49-F238E27FC236}">
                <a16:creationId xmlns:a16="http://schemas.microsoft.com/office/drawing/2014/main" id="{185730E4-A3A6-43E2-8E84-A4D61748B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31">
            <a:extLst>
              <a:ext uri="{FF2B5EF4-FFF2-40B4-BE49-F238E27FC236}">
                <a16:creationId xmlns:a16="http://schemas.microsoft.com/office/drawing/2014/main" id="{61835C02-009F-45B9-81BA-49BD79D4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6" name="Picture 15">
            <a:extLst>
              <a:ext uri="{FF2B5EF4-FFF2-40B4-BE49-F238E27FC236}">
                <a16:creationId xmlns:a16="http://schemas.microsoft.com/office/drawing/2014/main" id="{CBEA32BF-E16C-CBB9-A3A9-731DA35E3D82}"/>
              </a:ext>
            </a:extLst>
          </p:cNvPr>
          <p:cNvPicPr>
            <a:picLocks noChangeAspect="1"/>
          </p:cNvPicPr>
          <p:nvPr/>
        </p:nvPicPr>
        <p:blipFill>
          <a:blip r:embed="rId8"/>
          <a:stretch>
            <a:fillRect/>
          </a:stretch>
        </p:blipFill>
        <p:spPr>
          <a:xfrm>
            <a:off x="505425" y="-1"/>
            <a:ext cx="6755387" cy="6858000"/>
          </a:xfrm>
          <a:prstGeom prst="rect">
            <a:avLst/>
          </a:prstGeom>
        </p:spPr>
      </p:pic>
      <p:sp>
        <p:nvSpPr>
          <p:cNvPr id="3" name="TextBox 2">
            <a:extLst>
              <a:ext uri="{FF2B5EF4-FFF2-40B4-BE49-F238E27FC236}">
                <a16:creationId xmlns:a16="http://schemas.microsoft.com/office/drawing/2014/main" id="{43C88DCE-2921-F66F-4E59-0C7A19C2CD1C}"/>
              </a:ext>
            </a:extLst>
          </p:cNvPr>
          <p:cNvSpPr txBox="1"/>
          <p:nvPr/>
        </p:nvSpPr>
        <p:spPr>
          <a:xfrm>
            <a:off x="8210623" y="2992582"/>
            <a:ext cx="3607304" cy="2554545"/>
          </a:xfrm>
          <a:prstGeom prst="rect">
            <a:avLst/>
          </a:prstGeom>
          <a:noFill/>
        </p:spPr>
        <p:txBody>
          <a:bodyPr wrap="square" rtlCol="0">
            <a:spAutoFit/>
          </a:bodyPr>
          <a:lstStyle/>
          <a:p>
            <a:r>
              <a:rPr lang="en-US" sz="2000" b="1" dirty="0"/>
              <a:t>Approximately 414 total burial spaces can be added with this plan. 214 burial spaces in  the purple area and another 200 in the green area, We have not assessed the columbaria area for niche spaces yet.</a:t>
            </a:r>
          </a:p>
        </p:txBody>
      </p:sp>
    </p:spTree>
    <p:extLst>
      <p:ext uri="{BB962C8B-B14F-4D97-AF65-F5344CB8AC3E}">
        <p14:creationId xmlns:p14="http://schemas.microsoft.com/office/powerpoint/2010/main" val="135153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7CF7FA-557B-82FA-0B3B-B29A88184B8A}"/>
              </a:ext>
            </a:extLst>
          </p:cNvPr>
          <p:cNvSpPr>
            <a:spLocks noGrp="1"/>
          </p:cNvSpPr>
          <p:nvPr>
            <p:ph type="ctrTitle"/>
          </p:nvPr>
        </p:nvSpPr>
        <p:spPr>
          <a:xfrm>
            <a:off x="8249291" y="762001"/>
            <a:ext cx="3333676" cy="5624746"/>
          </a:xfrm>
        </p:spPr>
        <p:txBody>
          <a:bodyPr vert="horz" lIns="91440" tIns="45720" rIns="91440" bIns="45720" rtlCol="0" anchor="b">
            <a:normAutofit fontScale="90000"/>
          </a:bodyPr>
          <a:lstStyle/>
          <a:p>
            <a:pPr algn="l">
              <a:lnSpc>
                <a:spcPct val="90000"/>
              </a:lnSpc>
            </a:pPr>
            <a:r>
              <a:rPr lang="en-US" sz="3000" dirty="0"/>
              <a:t>Phase 3</a:t>
            </a:r>
            <a:br>
              <a:rPr lang="en-US" sz="3000" dirty="0"/>
            </a:br>
            <a:r>
              <a:rPr lang="en-US" sz="3000" dirty="0"/>
              <a:t>Cemetery </a:t>
            </a:r>
            <a:br>
              <a:rPr lang="en-US" sz="3000" dirty="0"/>
            </a:br>
            <a:r>
              <a:rPr lang="en-US" sz="3000" dirty="0"/>
              <a:t>Improvements recommendation: </a:t>
            </a:r>
            <a:br>
              <a:rPr lang="en-US" sz="3000" dirty="0"/>
            </a:br>
            <a:r>
              <a:rPr lang="en-US" sz="3000" dirty="0"/>
              <a:t>Remove existing pavement- add burial spaces and columbaria between sections 1 and 2 and between sections 4 and 5</a:t>
            </a:r>
            <a:br>
              <a:rPr lang="en-US" sz="3000" dirty="0"/>
            </a:br>
            <a:br>
              <a:rPr lang="en-US" sz="3000" dirty="0"/>
            </a:br>
            <a:br>
              <a:rPr lang="en-US" sz="3000" dirty="0"/>
            </a:br>
            <a:endParaRPr lang="en-US" sz="3000" dirty="0"/>
          </a:p>
        </p:txBody>
      </p:sp>
      <p:sp>
        <p:nvSpPr>
          <p:cNvPr id="44" name="Freeform: Shape 43">
            <a:extLst>
              <a:ext uri="{FF2B5EF4-FFF2-40B4-BE49-F238E27FC236}">
                <a16:creationId xmlns:a16="http://schemas.microsoft.com/office/drawing/2014/main" id="{185730E4-A3A6-43E2-8E84-A4D61748B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31">
            <a:extLst>
              <a:ext uri="{FF2B5EF4-FFF2-40B4-BE49-F238E27FC236}">
                <a16:creationId xmlns:a16="http://schemas.microsoft.com/office/drawing/2014/main" id="{61835C02-009F-45B9-81BA-49BD79D4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2" descr="A cemetery with trees and a blue sky&#10;&#10;Description automatically generated">
            <a:extLst>
              <a:ext uri="{FF2B5EF4-FFF2-40B4-BE49-F238E27FC236}">
                <a16:creationId xmlns:a16="http://schemas.microsoft.com/office/drawing/2014/main" id="{25B635AF-DBA1-D39F-0172-FEDC98F6B65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564" y="323909"/>
            <a:ext cx="7362188" cy="5522022"/>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39E7E693-885E-F069-0A7B-FCAEFD6434BF}"/>
                  </a:ext>
                </a:extLst>
              </p14:cNvPr>
              <p14:cNvContentPartPr/>
              <p14:nvPr/>
            </p14:nvContentPartPr>
            <p14:xfrm>
              <a:off x="1093953" y="5181011"/>
              <a:ext cx="360" cy="360"/>
            </p14:xfrm>
          </p:contentPart>
        </mc:Choice>
        <mc:Fallback xmlns="">
          <p:pic>
            <p:nvPicPr>
              <p:cNvPr id="18" name="Ink 17">
                <a:extLst>
                  <a:ext uri="{FF2B5EF4-FFF2-40B4-BE49-F238E27FC236}">
                    <a16:creationId xmlns:a16="http://schemas.microsoft.com/office/drawing/2014/main" id="{39E7E693-885E-F069-0A7B-FCAEFD6434BF}"/>
                  </a:ext>
                </a:extLst>
              </p:cNvPr>
              <p:cNvPicPr/>
              <p:nvPr/>
            </p:nvPicPr>
            <p:blipFill>
              <a:blip r:embed="rId10"/>
              <a:stretch>
                <a:fillRect/>
              </a:stretch>
            </p:blipFill>
            <p:spPr>
              <a:xfrm>
                <a:off x="1031313" y="51180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5130F32C-8AF5-5A0E-C908-4997889BC74C}"/>
                  </a:ext>
                </a:extLst>
              </p14:cNvPr>
              <p14:cNvContentPartPr/>
              <p14:nvPr/>
            </p14:nvContentPartPr>
            <p14:xfrm>
              <a:off x="5888073" y="5250491"/>
              <a:ext cx="360" cy="360"/>
            </p14:xfrm>
          </p:contentPart>
        </mc:Choice>
        <mc:Fallback xmlns="">
          <p:pic>
            <p:nvPicPr>
              <p:cNvPr id="19" name="Ink 18">
                <a:extLst>
                  <a:ext uri="{FF2B5EF4-FFF2-40B4-BE49-F238E27FC236}">
                    <a16:creationId xmlns:a16="http://schemas.microsoft.com/office/drawing/2014/main" id="{5130F32C-8AF5-5A0E-C908-4997889BC74C}"/>
                  </a:ext>
                </a:extLst>
              </p:cNvPr>
              <p:cNvPicPr/>
              <p:nvPr/>
            </p:nvPicPr>
            <p:blipFill>
              <a:blip r:embed="rId10"/>
              <a:stretch>
                <a:fillRect/>
              </a:stretch>
            </p:blipFill>
            <p:spPr>
              <a:xfrm>
                <a:off x="5825073" y="51878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5568CA7B-D99B-E536-7013-84914F7FC9B1}"/>
                  </a:ext>
                </a:extLst>
              </p14:cNvPr>
              <p14:cNvContentPartPr/>
              <p14:nvPr/>
            </p14:nvContentPartPr>
            <p14:xfrm>
              <a:off x="5499993" y="4710131"/>
              <a:ext cx="360" cy="360"/>
            </p14:xfrm>
          </p:contentPart>
        </mc:Choice>
        <mc:Fallback xmlns="">
          <p:pic>
            <p:nvPicPr>
              <p:cNvPr id="20" name="Ink 19">
                <a:extLst>
                  <a:ext uri="{FF2B5EF4-FFF2-40B4-BE49-F238E27FC236}">
                    <a16:creationId xmlns:a16="http://schemas.microsoft.com/office/drawing/2014/main" id="{5568CA7B-D99B-E536-7013-84914F7FC9B1}"/>
                  </a:ext>
                </a:extLst>
              </p:cNvPr>
              <p:cNvPicPr/>
              <p:nvPr/>
            </p:nvPicPr>
            <p:blipFill>
              <a:blip r:embed="rId10"/>
              <a:stretch>
                <a:fillRect/>
              </a:stretch>
            </p:blipFill>
            <p:spPr>
              <a:xfrm>
                <a:off x="5436993" y="46474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89ABEBC0-A84E-2B3A-CF79-0277D09D74DE}"/>
                  </a:ext>
                </a:extLst>
              </p14:cNvPr>
              <p14:cNvContentPartPr/>
              <p14:nvPr/>
            </p14:nvContentPartPr>
            <p14:xfrm>
              <a:off x="1634313" y="4641011"/>
              <a:ext cx="360" cy="360"/>
            </p14:xfrm>
          </p:contentPart>
        </mc:Choice>
        <mc:Fallback xmlns="">
          <p:pic>
            <p:nvPicPr>
              <p:cNvPr id="21" name="Ink 20">
                <a:extLst>
                  <a:ext uri="{FF2B5EF4-FFF2-40B4-BE49-F238E27FC236}">
                    <a16:creationId xmlns:a16="http://schemas.microsoft.com/office/drawing/2014/main" id="{89ABEBC0-A84E-2B3A-CF79-0277D09D74DE}"/>
                  </a:ext>
                </a:extLst>
              </p:cNvPr>
              <p:cNvPicPr/>
              <p:nvPr/>
            </p:nvPicPr>
            <p:blipFill>
              <a:blip r:embed="rId10"/>
              <a:stretch>
                <a:fillRect/>
              </a:stretch>
            </p:blipFill>
            <p:spPr>
              <a:xfrm>
                <a:off x="1571673" y="45783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FEC8563E-908B-93B0-844C-9BDC21B30143}"/>
                  </a:ext>
                </a:extLst>
              </p14:cNvPr>
              <p14:cNvContentPartPr/>
              <p14:nvPr/>
            </p14:nvContentPartPr>
            <p14:xfrm>
              <a:off x="2050113" y="4169771"/>
              <a:ext cx="360" cy="360"/>
            </p14:xfrm>
          </p:contentPart>
        </mc:Choice>
        <mc:Fallback xmlns="">
          <p:pic>
            <p:nvPicPr>
              <p:cNvPr id="22" name="Ink 21">
                <a:extLst>
                  <a:ext uri="{FF2B5EF4-FFF2-40B4-BE49-F238E27FC236}">
                    <a16:creationId xmlns:a16="http://schemas.microsoft.com/office/drawing/2014/main" id="{FEC8563E-908B-93B0-844C-9BDC21B30143}"/>
                  </a:ext>
                </a:extLst>
              </p:cNvPr>
              <p:cNvPicPr/>
              <p:nvPr/>
            </p:nvPicPr>
            <p:blipFill>
              <a:blip r:embed="rId10"/>
              <a:stretch>
                <a:fillRect/>
              </a:stretch>
            </p:blipFill>
            <p:spPr>
              <a:xfrm>
                <a:off x="1987473" y="41071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39558CEE-A9CA-F991-DBFB-60C96AF5778D}"/>
                  </a:ext>
                </a:extLst>
              </p14:cNvPr>
              <p14:cNvContentPartPr/>
              <p14:nvPr/>
            </p14:nvContentPartPr>
            <p14:xfrm>
              <a:off x="5015073" y="4169771"/>
              <a:ext cx="360" cy="360"/>
            </p14:xfrm>
          </p:contentPart>
        </mc:Choice>
        <mc:Fallback xmlns="">
          <p:pic>
            <p:nvPicPr>
              <p:cNvPr id="23" name="Ink 22">
                <a:extLst>
                  <a:ext uri="{FF2B5EF4-FFF2-40B4-BE49-F238E27FC236}">
                    <a16:creationId xmlns:a16="http://schemas.microsoft.com/office/drawing/2014/main" id="{39558CEE-A9CA-F991-DBFB-60C96AF5778D}"/>
                  </a:ext>
                </a:extLst>
              </p:cNvPr>
              <p:cNvPicPr/>
              <p:nvPr/>
            </p:nvPicPr>
            <p:blipFill>
              <a:blip r:embed="rId10"/>
              <a:stretch>
                <a:fillRect/>
              </a:stretch>
            </p:blipFill>
            <p:spPr>
              <a:xfrm>
                <a:off x="4952073" y="41071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EE9A1112-C8CF-33C1-9105-8FA3F8D542EB}"/>
                  </a:ext>
                </a:extLst>
              </p14:cNvPr>
              <p14:cNvContentPartPr/>
              <p14:nvPr/>
            </p14:nvContentPartPr>
            <p14:xfrm>
              <a:off x="4530153" y="3726251"/>
              <a:ext cx="360" cy="360"/>
            </p14:xfrm>
          </p:contentPart>
        </mc:Choice>
        <mc:Fallback xmlns="">
          <p:pic>
            <p:nvPicPr>
              <p:cNvPr id="24" name="Ink 23">
                <a:extLst>
                  <a:ext uri="{FF2B5EF4-FFF2-40B4-BE49-F238E27FC236}">
                    <a16:creationId xmlns:a16="http://schemas.microsoft.com/office/drawing/2014/main" id="{EE9A1112-C8CF-33C1-9105-8FA3F8D542EB}"/>
                  </a:ext>
                </a:extLst>
              </p:cNvPr>
              <p:cNvPicPr/>
              <p:nvPr/>
            </p:nvPicPr>
            <p:blipFill>
              <a:blip r:embed="rId10"/>
              <a:stretch>
                <a:fillRect/>
              </a:stretch>
            </p:blipFill>
            <p:spPr>
              <a:xfrm>
                <a:off x="4467153" y="36636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84F84B54-48AB-C14F-C90E-3FF2B2F31E37}"/>
                  </a:ext>
                </a:extLst>
              </p14:cNvPr>
              <p14:cNvContentPartPr/>
              <p14:nvPr/>
            </p14:nvContentPartPr>
            <p14:xfrm>
              <a:off x="2562753" y="3740291"/>
              <a:ext cx="360" cy="360"/>
            </p14:xfrm>
          </p:contentPart>
        </mc:Choice>
        <mc:Fallback xmlns="">
          <p:pic>
            <p:nvPicPr>
              <p:cNvPr id="25" name="Ink 24">
                <a:extLst>
                  <a:ext uri="{FF2B5EF4-FFF2-40B4-BE49-F238E27FC236}">
                    <a16:creationId xmlns:a16="http://schemas.microsoft.com/office/drawing/2014/main" id="{84F84B54-48AB-C14F-C90E-3FF2B2F31E37}"/>
                  </a:ext>
                </a:extLst>
              </p:cNvPr>
              <p:cNvPicPr/>
              <p:nvPr/>
            </p:nvPicPr>
            <p:blipFill>
              <a:blip r:embed="rId10"/>
              <a:stretch>
                <a:fillRect/>
              </a:stretch>
            </p:blipFill>
            <p:spPr>
              <a:xfrm>
                <a:off x="2500113" y="36776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C8E00D33-1CC0-EA4E-808A-7777FBD34108}"/>
                  </a:ext>
                </a:extLst>
              </p14:cNvPr>
              <p14:cNvContentPartPr/>
              <p14:nvPr/>
            </p14:nvContentPartPr>
            <p14:xfrm>
              <a:off x="2867673" y="3504851"/>
              <a:ext cx="360" cy="360"/>
            </p14:xfrm>
          </p:contentPart>
        </mc:Choice>
        <mc:Fallback xmlns="">
          <p:pic>
            <p:nvPicPr>
              <p:cNvPr id="26" name="Ink 25">
                <a:extLst>
                  <a:ext uri="{FF2B5EF4-FFF2-40B4-BE49-F238E27FC236}">
                    <a16:creationId xmlns:a16="http://schemas.microsoft.com/office/drawing/2014/main" id="{C8E00D33-1CC0-EA4E-808A-7777FBD34108}"/>
                  </a:ext>
                </a:extLst>
              </p:cNvPr>
              <p:cNvPicPr/>
              <p:nvPr/>
            </p:nvPicPr>
            <p:blipFill>
              <a:blip r:embed="rId10"/>
              <a:stretch>
                <a:fillRect/>
              </a:stretch>
            </p:blipFill>
            <p:spPr>
              <a:xfrm>
                <a:off x="2804673" y="34418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492D6AC1-07A8-2900-AE12-807089188BB5}"/>
                  </a:ext>
                </a:extLst>
              </p14:cNvPr>
              <p14:cNvContentPartPr/>
              <p14:nvPr/>
            </p14:nvContentPartPr>
            <p14:xfrm>
              <a:off x="4266633" y="3421331"/>
              <a:ext cx="360" cy="360"/>
            </p14:xfrm>
          </p:contentPart>
        </mc:Choice>
        <mc:Fallback xmlns="">
          <p:pic>
            <p:nvPicPr>
              <p:cNvPr id="27" name="Ink 26">
                <a:extLst>
                  <a:ext uri="{FF2B5EF4-FFF2-40B4-BE49-F238E27FC236}">
                    <a16:creationId xmlns:a16="http://schemas.microsoft.com/office/drawing/2014/main" id="{492D6AC1-07A8-2900-AE12-807089188BB5}"/>
                  </a:ext>
                </a:extLst>
              </p:cNvPr>
              <p:cNvPicPr/>
              <p:nvPr/>
            </p:nvPicPr>
            <p:blipFill>
              <a:blip r:embed="rId10"/>
              <a:stretch>
                <a:fillRect/>
              </a:stretch>
            </p:blipFill>
            <p:spPr>
              <a:xfrm>
                <a:off x="4203993" y="33586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2A365FD3-677F-6DA6-65D3-6826FCA94D18}"/>
                  </a:ext>
                </a:extLst>
              </p14:cNvPr>
              <p14:cNvContentPartPr/>
              <p14:nvPr/>
            </p14:nvContentPartPr>
            <p14:xfrm>
              <a:off x="3116793" y="3311171"/>
              <a:ext cx="360" cy="360"/>
            </p14:xfrm>
          </p:contentPart>
        </mc:Choice>
        <mc:Fallback xmlns="">
          <p:pic>
            <p:nvPicPr>
              <p:cNvPr id="28" name="Ink 27">
                <a:extLst>
                  <a:ext uri="{FF2B5EF4-FFF2-40B4-BE49-F238E27FC236}">
                    <a16:creationId xmlns:a16="http://schemas.microsoft.com/office/drawing/2014/main" id="{2A365FD3-677F-6DA6-65D3-6826FCA94D18}"/>
                  </a:ext>
                </a:extLst>
              </p:cNvPr>
              <p:cNvPicPr/>
              <p:nvPr/>
            </p:nvPicPr>
            <p:blipFill>
              <a:blip r:embed="rId10"/>
              <a:stretch>
                <a:fillRect/>
              </a:stretch>
            </p:blipFill>
            <p:spPr>
              <a:xfrm>
                <a:off x="3054153" y="3248171"/>
                <a:ext cx="126000" cy="126000"/>
              </a:xfrm>
              <a:prstGeom prst="rect">
                <a:avLst/>
              </a:prstGeom>
            </p:spPr>
          </p:pic>
        </mc:Fallback>
      </mc:AlternateContent>
      <p:grpSp>
        <p:nvGrpSpPr>
          <p:cNvPr id="41" name="Group 40">
            <a:extLst>
              <a:ext uri="{FF2B5EF4-FFF2-40B4-BE49-F238E27FC236}">
                <a16:creationId xmlns:a16="http://schemas.microsoft.com/office/drawing/2014/main" id="{CE00A009-C894-8F00-C6EC-8D0B242CD009}"/>
              </a:ext>
            </a:extLst>
          </p:cNvPr>
          <p:cNvGrpSpPr/>
          <p:nvPr/>
        </p:nvGrpSpPr>
        <p:grpSpPr>
          <a:xfrm>
            <a:off x="3352593" y="3324491"/>
            <a:ext cx="249480" cy="14760"/>
            <a:chOff x="3352593" y="3324491"/>
            <a:chExt cx="249480" cy="14760"/>
          </a:xfrm>
        </p:grpSpPr>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1ADFF81A-3B14-3776-F289-3ABE243DC2EF}"/>
                    </a:ext>
                  </a:extLst>
                </p14:cNvPr>
                <p14:cNvContentPartPr/>
                <p14:nvPr/>
              </p14:nvContentPartPr>
              <p14:xfrm>
                <a:off x="3352593" y="3324491"/>
                <a:ext cx="360" cy="360"/>
              </p14:xfrm>
            </p:contentPart>
          </mc:Choice>
          <mc:Fallback xmlns="">
            <p:pic>
              <p:nvPicPr>
                <p:cNvPr id="37" name="Ink 36">
                  <a:extLst>
                    <a:ext uri="{FF2B5EF4-FFF2-40B4-BE49-F238E27FC236}">
                      <a16:creationId xmlns:a16="http://schemas.microsoft.com/office/drawing/2014/main" id="{1ADFF81A-3B14-3776-F289-3ABE243DC2EF}"/>
                    </a:ext>
                  </a:extLst>
                </p:cNvPr>
                <p:cNvPicPr/>
                <p:nvPr/>
              </p:nvPicPr>
              <p:blipFill>
                <a:blip r:embed="rId22"/>
                <a:stretch>
                  <a:fillRect/>
                </a:stretch>
              </p:blipFill>
              <p:spPr>
                <a:xfrm>
                  <a:off x="3289593" y="32618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F9A33740-2155-52D5-E244-D034B9C0BA80}"/>
                    </a:ext>
                  </a:extLst>
                </p14:cNvPr>
                <p14:cNvContentPartPr/>
                <p14:nvPr/>
              </p14:nvContentPartPr>
              <p14:xfrm>
                <a:off x="3601713" y="3338891"/>
                <a:ext cx="360" cy="360"/>
              </p14:xfrm>
            </p:contentPart>
          </mc:Choice>
          <mc:Fallback xmlns="">
            <p:pic>
              <p:nvPicPr>
                <p:cNvPr id="39" name="Ink 38">
                  <a:extLst>
                    <a:ext uri="{FF2B5EF4-FFF2-40B4-BE49-F238E27FC236}">
                      <a16:creationId xmlns:a16="http://schemas.microsoft.com/office/drawing/2014/main" id="{F9A33740-2155-52D5-E244-D034B9C0BA80}"/>
                    </a:ext>
                  </a:extLst>
                </p:cNvPr>
                <p:cNvPicPr/>
                <p:nvPr/>
              </p:nvPicPr>
              <p:blipFill>
                <a:blip r:embed="rId22"/>
                <a:stretch>
                  <a:fillRect/>
                </a:stretch>
              </p:blipFill>
              <p:spPr>
                <a:xfrm>
                  <a:off x="3539073" y="3275891"/>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43" name="Ink 42">
                <a:extLst>
                  <a:ext uri="{FF2B5EF4-FFF2-40B4-BE49-F238E27FC236}">
                    <a16:creationId xmlns:a16="http://schemas.microsoft.com/office/drawing/2014/main" id="{AB9369A9-BC64-4E35-FFA0-988747D34A0E}"/>
                  </a:ext>
                </a:extLst>
              </p14:cNvPr>
              <p14:cNvContentPartPr/>
              <p14:nvPr/>
            </p14:nvContentPartPr>
            <p14:xfrm>
              <a:off x="3878913" y="3311171"/>
              <a:ext cx="360" cy="360"/>
            </p14:xfrm>
          </p:contentPart>
        </mc:Choice>
        <mc:Fallback xmlns="">
          <p:pic>
            <p:nvPicPr>
              <p:cNvPr id="43" name="Ink 42">
                <a:extLst>
                  <a:ext uri="{FF2B5EF4-FFF2-40B4-BE49-F238E27FC236}">
                    <a16:creationId xmlns:a16="http://schemas.microsoft.com/office/drawing/2014/main" id="{AB9369A9-BC64-4E35-FFA0-988747D34A0E}"/>
                  </a:ext>
                </a:extLst>
              </p:cNvPr>
              <p:cNvPicPr/>
              <p:nvPr/>
            </p:nvPicPr>
            <p:blipFill>
              <a:blip r:embed="rId22"/>
              <a:stretch>
                <a:fillRect/>
              </a:stretch>
            </p:blipFill>
            <p:spPr>
              <a:xfrm>
                <a:off x="3815913" y="32481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98949493-A9C6-FA90-A48D-033AF672AB82}"/>
                  </a:ext>
                </a:extLst>
              </p14:cNvPr>
              <p14:cNvContentPartPr/>
              <p14:nvPr/>
            </p14:nvContentPartPr>
            <p14:xfrm>
              <a:off x="6234033" y="5610851"/>
              <a:ext cx="360" cy="360"/>
            </p14:xfrm>
          </p:contentPart>
        </mc:Choice>
        <mc:Fallback xmlns="">
          <p:pic>
            <p:nvPicPr>
              <p:cNvPr id="45" name="Ink 44">
                <a:extLst>
                  <a:ext uri="{FF2B5EF4-FFF2-40B4-BE49-F238E27FC236}">
                    <a16:creationId xmlns:a16="http://schemas.microsoft.com/office/drawing/2014/main" id="{98949493-A9C6-FA90-A48D-033AF672AB82}"/>
                  </a:ext>
                </a:extLst>
              </p:cNvPr>
              <p:cNvPicPr/>
              <p:nvPr/>
            </p:nvPicPr>
            <p:blipFill>
              <a:blip r:embed="rId10"/>
              <a:stretch>
                <a:fillRect/>
              </a:stretch>
            </p:blipFill>
            <p:spPr>
              <a:xfrm>
                <a:off x="6171393" y="55478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a:extLst>
                  <a:ext uri="{FF2B5EF4-FFF2-40B4-BE49-F238E27FC236}">
                    <a16:creationId xmlns:a16="http://schemas.microsoft.com/office/drawing/2014/main" id="{0A04E59F-B0AC-85B2-B366-6C75005F7203}"/>
                  </a:ext>
                </a:extLst>
              </p14:cNvPr>
              <p14:cNvContentPartPr/>
              <p14:nvPr/>
            </p14:nvContentPartPr>
            <p14:xfrm>
              <a:off x="6442113" y="5845931"/>
              <a:ext cx="360" cy="360"/>
            </p14:xfrm>
          </p:contentPart>
        </mc:Choice>
        <mc:Fallback xmlns="">
          <p:pic>
            <p:nvPicPr>
              <p:cNvPr id="47" name="Ink 46">
                <a:extLst>
                  <a:ext uri="{FF2B5EF4-FFF2-40B4-BE49-F238E27FC236}">
                    <a16:creationId xmlns:a16="http://schemas.microsoft.com/office/drawing/2014/main" id="{0A04E59F-B0AC-85B2-B366-6C75005F7203}"/>
                  </a:ext>
                </a:extLst>
              </p:cNvPr>
              <p:cNvPicPr/>
              <p:nvPr/>
            </p:nvPicPr>
            <p:blipFill>
              <a:blip r:embed="rId10"/>
              <a:stretch>
                <a:fillRect/>
              </a:stretch>
            </p:blipFill>
            <p:spPr>
              <a:xfrm>
                <a:off x="6379113" y="57832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 name="Ink 47">
                <a:extLst>
                  <a:ext uri="{FF2B5EF4-FFF2-40B4-BE49-F238E27FC236}">
                    <a16:creationId xmlns:a16="http://schemas.microsoft.com/office/drawing/2014/main" id="{FD8876AB-FC0C-4B01-41F3-D528AE456667}"/>
                  </a:ext>
                </a:extLst>
              </p14:cNvPr>
              <p14:cNvContentPartPr/>
              <p14:nvPr/>
            </p14:nvContentPartPr>
            <p14:xfrm>
              <a:off x="817113" y="5541011"/>
              <a:ext cx="360" cy="360"/>
            </p14:xfrm>
          </p:contentPart>
        </mc:Choice>
        <mc:Fallback xmlns="">
          <p:pic>
            <p:nvPicPr>
              <p:cNvPr id="48" name="Ink 47">
                <a:extLst>
                  <a:ext uri="{FF2B5EF4-FFF2-40B4-BE49-F238E27FC236}">
                    <a16:creationId xmlns:a16="http://schemas.microsoft.com/office/drawing/2014/main" id="{FD8876AB-FC0C-4B01-41F3-D528AE456667}"/>
                  </a:ext>
                </a:extLst>
              </p:cNvPr>
              <p:cNvPicPr/>
              <p:nvPr/>
            </p:nvPicPr>
            <p:blipFill>
              <a:blip r:embed="rId10"/>
              <a:stretch>
                <a:fillRect/>
              </a:stretch>
            </p:blipFill>
            <p:spPr>
              <a:xfrm>
                <a:off x="754113" y="54783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9" name="Ink 48">
                <a:extLst>
                  <a:ext uri="{FF2B5EF4-FFF2-40B4-BE49-F238E27FC236}">
                    <a16:creationId xmlns:a16="http://schemas.microsoft.com/office/drawing/2014/main" id="{7AD6E7AB-8766-5DEC-FB96-A5CD69B0644C}"/>
                  </a:ext>
                </a:extLst>
              </p14:cNvPr>
              <p14:cNvContentPartPr/>
              <p14:nvPr/>
            </p14:nvContentPartPr>
            <p14:xfrm>
              <a:off x="609033" y="5845931"/>
              <a:ext cx="360" cy="360"/>
            </p14:xfrm>
          </p:contentPart>
        </mc:Choice>
        <mc:Fallback xmlns="">
          <p:pic>
            <p:nvPicPr>
              <p:cNvPr id="49" name="Ink 48">
                <a:extLst>
                  <a:ext uri="{FF2B5EF4-FFF2-40B4-BE49-F238E27FC236}">
                    <a16:creationId xmlns:a16="http://schemas.microsoft.com/office/drawing/2014/main" id="{7AD6E7AB-8766-5DEC-FB96-A5CD69B0644C}"/>
                  </a:ext>
                </a:extLst>
              </p:cNvPr>
              <p:cNvPicPr/>
              <p:nvPr/>
            </p:nvPicPr>
            <p:blipFill>
              <a:blip r:embed="rId10"/>
              <a:stretch>
                <a:fillRect/>
              </a:stretch>
            </p:blipFill>
            <p:spPr>
              <a:xfrm>
                <a:off x="546393" y="5783291"/>
                <a:ext cx="126000" cy="126000"/>
              </a:xfrm>
              <a:prstGeom prst="rect">
                <a:avLst/>
              </a:prstGeom>
            </p:spPr>
          </p:pic>
        </mc:Fallback>
      </mc:AlternateContent>
      <p:sp>
        <p:nvSpPr>
          <p:cNvPr id="5" name="TextBox 4">
            <a:extLst>
              <a:ext uri="{FF2B5EF4-FFF2-40B4-BE49-F238E27FC236}">
                <a16:creationId xmlns:a16="http://schemas.microsoft.com/office/drawing/2014/main" id="{2932753F-E776-BEF0-4C0F-C53535E6E3B3}"/>
              </a:ext>
            </a:extLst>
          </p:cNvPr>
          <p:cNvSpPr txBox="1"/>
          <p:nvPr/>
        </p:nvSpPr>
        <p:spPr>
          <a:xfrm>
            <a:off x="8249291" y="6096000"/>
            <a:ext cx="3179121" cy="646331"/>
          </a:xfrm>
          <a:prstGeom prst="rect">
            <a:avLst/>
          </a:prstGeom>
          <a:noFill/>
        </p:spPr>
        <p:txBody>
          <a:bodyPr wrap="square">
            <a:spAutoFit/>
          </a:bodyPr>
          <a:lstStyle/>
          <a:p>
            <a:pPr defTabSz="384048">
              <a:spcAft>
                <a:spcPts val="600"/>
              </a:spcAft>
            </a:pPr>
            <a:r>
              <a:rPr lang="en-US" sz="1800" kern="1200" dirty="0">
                <a:solidFill>
                  <a:schemeClr val="tx1"/>
                </a:solidFill>
                <a:latin typeface="+mn-lt"/>
                <a:ea typeface="+mn-ea"/>
                <a:cs typeface="+mn-cs"/>
              </a:rPr>
              <a:t>Not to scale &amp; not designed</a:t>
            </a:r>
            <a:endParaRPr lang="en-US" dirty="0"/>
          </a:p>
        </p:txBody>
      </p:sp>
      <p:sp>
        <p:nvSpPr>
          <p:cNvPr id="6" name="TextBox 5">
            <a:extLst>
              <a:ext uri="{FF2B5EF4-FFF2-40B4-BE49-F238E27FC236}">
                <a16:creationId xmlns:a16="http://schemas.microsoft.com/office/drawing/2014/main" id="{9607CCB8-14F2-0392-B28D-C480A4D58B93}"/>
              </a:ext>
            </a:extLst>
          </p:cNvPr>
          <p:cNvSpPr txBox="1"/>
          <p:nvPr/>
        </p:nvSpPr>
        <p:spPr>
          <a:xfrm>
            <a:off x="914400" y="6096000"/>
            <a:ext cx="5525913" cy="646331"/>
          </a:xfrm>
          <a:prstGeom prst="rect">
            <a:avLst/>
          </a:prstGeom>
          <a:noFill/>
        </p:spPr>
        <p:txBody>
          <a:bodyPr wrap="square" rtlCol="0">
            <a:spAutoFit/>
          </a:bodyPr>
          <a:lstStyle/>
          <a:p>
            <a:r>
              <a:rPr lang="en-US" dirty="0">
                <a:solidFill>
                  <a:schemeClr val="accent5">
                    <a:lumMod val="50000"/>
                  </a:schemeClr>
                </a:solidFill>
              </a:rPr>
              <a:t>This highlighted area is currently a roadway. Spaces are photoshopped as an example.  </a:t>
            </a:r>
          </a:p>
        </p:txBody>
      </p:sp>
    </p:spTree>
    <p:extLst>
      <p:ext uri="{BB962C8B-B14F-4D97-AF65-F5344CB8AC3E}">
        <p14:creationId xmlns:p14="http://schemas.microsoft.com/office/powerpoint/2010/main" val="32251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5" name="Picture 2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1" name="Rectangle 30">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ethany Cemetery in Bethany, Oklahoma ...">
            <a:extLst>
              <a:ext uri="{FF2B5EF4-FFF2-40B4-BE49-F238E27FC236}">
                <a16:creationId xmlns:a16="http://schemas.microsoft.com/office/drawing/2014/main" id="{0D53B306-3FAF-9E6A-D841-B43E3E84DAD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7" r="1" b="1"/>
          <a:stretch/>
        </p:blipFill>
        <p:spPr bwMode="auto">
          <a:xfrm>
            <a:off x="1135645" y="643467"/>
            <a:ext cx="6866667" cy="55710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E7CF629-0755-8C2C-12FA-CF3CC7349253}"/>
              </a:ext>
            </a:extLst>
          </p:cNvPr>
          <p:cNvPicPr>
            <a:picLocks noChangeAspect="1"/>
          </p:cNvPicPr>
          <p:nvPr/>
        </p:nvPicPr>
        <p:blipFill>
          <a:blip r:embed="rId9"/>
          <a:stretch>
            <a:fillRect/>
          </a:stretch>
        </p:blipFill>
        <p:spPr>
          <a:xfrm>
            <a:off x="5084007" y="4098422"/>
            <a:ext cx="1444592" cy="1454287"/>
          </a:xfrm>
          <a:prstGeom prst="rect">
            <a:avLst/>
          </a:prstGeom>
        </p:spPr>
      </p:pic>
      <p:pic>
        <p:nvPicPr>
          <p:cNvPr id="7" name="Picture 6">
            <a:extLst>
              <a:ext uri="{FF2B5EF4-FFF2-40B4-BE49-F238E27FC236}">
                <a16:creationId xmlns:a16="http://schemas.microsoft.com/office/drawing/2014/main" id="{07B23C94-57C5-CDFC-C648-6BD6FCBCCA1A}"/>
              </a:ext>
            </a:extLst>
          </p:cNvPr>
          <p:cNvPicPr>
            <a:picLocks noChangeAspect="1"/>
          </p:cNvPicPr>
          <p:nvPr/>
        </p:nvPicPr>
        <p:blipFill>
          <a:blip r:embed="rId9"/>
          <a:stretch>
            <a:fillRect/>
          </a:stretch>
        </p:blipFill>
        <p:spPr>
          <a:xfrm>
            <a:off x="1818209" y="4085855"/>
            <a:ext cx="1359486" cy="1368611"/>
          </a:xfrm>
          <a:prstGeom prst="rect">
            <a:avLst/>
          </a:prstGeom>
        </p:spPr>
      </p:pic>
      <p:sp>
        <p:nvSpPr>
          <p:cNvPr id="14" name="TextBox 13">
            <a:extLst>
              <a:ext uri="{FF2B5EF4-FFF2-40B4-BE49-F238E27FC236}">
                <a16:creationId xmlns:a16="http://schemas.microsoft.com/office/drawing/2014/main" id="{5BA2928C-CA9F-F7E5-49D5-BBB8934D200F}"/>
              </a:ext>
            </a:extLst>
          </p:cNvPr>
          <p:cNvSpPr txBox="1"/>
          <p:nvPr/>
        </p:nvSpPr>
        <p:spPr>
          <a:xfrm>
            <a:off x="8297322" y="5704709"/>
            <a:ext cx="2906538" cy="1023101"/>
          </a:xfrm>
          <a:prstGeom prst="rect">
            <a:avLst/>
          </a:prstGeom>
          <a:noFill/>
        </p:spPr>
        <p:txBody>
          <a:bodyPr wrap="square" rtlCol="0">
            <a:spAutoFit/>
          </a:bodyPr>
          <a:lstStyle/>
          <a:p>
            <a:pPr defTabSz="384048">
              <a:spcAft>
                <a:spcPts val="600"/>
              </a:spcAft>
            </a:pPr>
            <a:r>
              <a:rPr lang="en-US" sz="1512" kern="1200" dirty="0">
                <a:solidFill>
                  <a:schemeClr val="tx1"/>
                </a:solidFill>
                <a:latin typeface="+mn-lt"/>
                <a:ea typeface="+mn-ea"/>
                <a:cs typeface="+mn-cs"/>
              </a:rPr>
              <a:t>Not to scale &amp; not designed- columbaria are photoshopped in as an example</a:t>
            </a:r>
            <a:endParaRPr lang="en-US" dirty="0"/>
          </a:p>
        </p:txBody>
      </p:sp>
      <p:sp>
        <p:nvSpPr>
          <p:cNvPr id="16" name="TextBox 15">
            <a:extLst>
              <a:ext uri="{FF2B5EF4-FFF2-40B4-BE49-F238E27FC236}">
                <a16:creationId xmlns:a16="http://schemas.microsoft.com/office/drawing/2014/main" id="{75B77AC7-FB60-E840-AEA9-DBC5DBD42EC3}"/>
              </a:ext>
            </a:extLst>
          </p:cNvPr>
          <p:cNvSpPr txBox="1"/>
          <p:nvPr/>
        </p:nvSpPr>
        <p:spPr>
          <a:xfrm>
            <a:off x="8345355" y="1305291"/>
            <a:ext cx="3278609" cy="1384995"/>
          </a:xfrm>
          <a:prstGeom prst="rect">
            <a:avLst/>
          </a:prstGeom>
          <a:noFill/>
        </p:spPr>
        <p:txBody>
          <a:bodyPr wrap="square" rtlCol="0">
            <a:spAutoFit/>
          </a:bodyPr>
          <a:lstStyle/>
          <a:p>
            <a:r>
              <a:rPr lang="en-US" sz="2800" dirty="0"/>
              <a:t>Possible Future Columbaria  space</a:t>
            </a:r>
          </a:p>
        </p:txBody>
      </p:sp>
    </p:spTree>
    <p:extLst>
      <p:ext uri="{BB962C8B-B14F-4D97-AF65-F5344CB8AC3E}">
        <p14:creationId xmlns:p14="http://schemas.microsoft.com/office/powerpoint/2010/main" val="1532664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3.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Template>
  <TotalTime>726</TotalTime>
  <Words>410</Words>
  <Application>Microsoft Office PowerPoint</Application>
  <PresentationFormat>Widescreen</PresentationFormat>
  <Paragraphs>55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Avenir Next LT Pro Light</vt:lpstr>
      <vt:lpstr>Calibri</vt:lpstr>
      <vt:lpstr>Century Gothic</vt:lpstr>
      <vt:lpstr>Wingdings 3</vt:lpstr>
      <vt:lpstr>Ion</vt:lpstr>
      <vt:lpstr>BETHANY CEMETERY IMPROVEMENTS</vt:lpstr>
      <vt:lpstr>CEMETERY HISTORY</vt:lpstr>
      <vt:lpstr>CEMETERY TASK FORCE</vt:lpstr>
      <vt:lpstr>Cemetery Task Force Phase 1 Recommendation Complete-  Entry Ways Roadside Fencing Flagpole Area &amp; Seating </vt:lpstr>
      <vt:lpstr>CEMETERY TASK FORCE PHASE 2         </vt:lpstr>
      <vt:lpstr>    The City of Bethany Cemetery is basically out of sellable lots. A phase 3 is recommended.    </vt:lpstr>
      <vt:lpstr>Phase 3 Recommended Cemetery Improvements     </vt:lpstr>
      <vt:lpstr>Phase 3 Cemetery  Improvements recommendation:  Remove existing pavement- add burial spaces and columbaria between sections 1 and 2 and between sections 4 and 5   </vt:lpstr>
      <vt:lpstr>PowerPoint Presentation</vt:lpstr>
      <vt:lpstr>Question …. Does council wish to have staff  continue with recommended  changes?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Gray</dc:creator>
  <cp:lastModifiedBy>Elizabeth Gray</cp:lastModifiedBy>
  <cp:revision>3</cp:revision>
  <dcterms:created xsi:type="dcterms:W3CDTF">2024-06-20T15:06:15Z</dcterms:created>
  <dcterms:modified xsi:type="dcterms:W3CDTF">2024-07-02T23:19:34Z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